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8"/>
  </p:notesMasterIdLst>
  <p:sldIdLst>
    <p:sldId id="257" r:id="rId2"/>
    <p:sldId id="519" r:id="rId3"/>
    <p:sldId id="518" r:id="rId4"/>
    <p:sldId id="413" r:id="rId5"/>
    <p:sldId id="378" r:id="rId6"/>
    <p:sldId id="278" r:id="rId7"/>
    <p:sldId id="380" r:id="rId8"/>
    <p:sldId id="382" r:id="rId9"/>
    <p:sldId id="381" r:id="rId10"/>
    <p:sldId id="387" r:id="rId11"/>
    <p:sldId id="389" r:id="rId12"/>
    <p:sldId id="390" r:id="rId13"/>
    <p:sldId id="317" r:id="rId14"/>
    <p:sldId id="318" r:id="rId15"/>
    <p:sldId id="392" r:id="rId16"/>
    <p:sldId id="394" r:id="rId17"/>
    <p:sldId id="326" r:id="rId18"/>
    <p:sldId id="335" r:id="rId19"/>
    <p:sldId id="336" r:id="rId20"/>
    <p:sldId id="366" r:id="rId21"/>
    <p:sldId id="367" r:id="rId22"/>
    <p:sldId id="523" r:id="rId23"/>
    <p:sldId id="524" r:id="rId24"/>
    <p:sldId id="470" r:id="rId25"/>
    <p:sldId id="305" r:id="rId26"/>
    <p:sldId id="306" r:id="rId27"/>
    <p:sldId id="313" r:id="rId28"/>
    <p:sldId id="459" r:id="rId29"/>
    <p:sldId id="316" r:id="rId30"/>
    <p:sldId id="520" r:id="rId31"/>
    <p:sldId id="521" r:id="rId32"/>
    <p:sldId id="522" r:id="rId33"/>
    <p:sldId id="333" r:id="rId34"/>
    <p:sldId id="460" r:id="rId35"/>
    <p:sldId id="435" r:id="rId36"/>
    <p:sldId id="334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206"/>
    <p:restoredTop sz="88085"/>
  </p:normalViewPr>
  <p:slideViewPr>
    <p:cSldViewPr snapToGrid="0" snapToObjects="1">
      <p:cViewPr varScale="1">
        <p:scale>
          <a:sx n="110" d="100"/>
          <a:sy n="110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tiff>
</file>

<file path=ppt/media/image13.png>
</file>

<file path=ppt/media/image14.png>
</file>

<file path=ppt/media/image17.png>
</file>

<file path=ppt/media/image18.png>
</file>

<file path=ppt/media/image2.png>
</file>

<file path=ppt/media/image3.png>
</file>

<file path=ppt/media/image4.png>
</file>

<file path=ppt/media/image5.tiff>
</file>

<file path=ppt/media/image6.png>
</file>

<file path=ppt/media/image7.tif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DB9B29-9F66-B448-9272-2050C1131535}" type="datetimeFigureOut">
              <a:rPr lang="en-US" smtClean="0"/>
              <a:t>9/9/23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293CBE-DDB3-6141-9180-A7A38847D7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51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2">
            <a:extLst>
              <a:ext uri="{FF2B5EF4-FFF2-40B4-BE49-F238E27FC236}">
                <a16:creationId xmlns:a16="http://schemas.microsoft.com/office/drawing/2014/main" id="{9B43C142-A0A6-3C4E-9263-1B5D020005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16739" name="Rectangle 3">
            <a:extLst>
              <a:ext uri="{FF2B5EF4-FFF2-40B4-BE49-F238E27FC236}">
                <a16:creationId xmlns:a16="http://schemas.microsoft.com/office/drawing/2014/main" id="{7A73BBE1-C910-FC4D-A64C-988873CF4D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Century Gothic" panose="020B0502020202020204" pitchFamily="34" charset="0"/>
              </a:rPr>
              <a:t>8</a:t>
            </a:r>
          </a:p>
        </p:txBody>
      </p:sp>
      <p:sp>
        <p:nvSpPr>
          <p:cNvPr id="116740" name="Rectangle 4">
            <a:extLst>
              <a:ext uri="{FF2B5EF4-FFF2-40B4-BE49-F238E27FC236}">
                <a16:creationId xmlns:a16="http://schemas.microsoft.com/office/drawing/2014/main" id="{30456B17-3EE3-4A4C-8C81-413D10B69D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16741" name="Rectangle 5">
            <a:extLst>
              <a:ext uri="{FF2B5EF4-FFF2-40B4-BE49-F238E27FC236}">
                <a16:creationId xmlns:a16="http://schemas.microsoft.com/office/drawing/2014/main" id="{9FF32206-6726-D44A-84E4-FE41FB9B14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16742" name="Rectangle 6">
            <a:extLst>
              <a:ext uri="{FF2B5EF4-FFF2-40B4-BE49-F238E27FC236}">
                <a16:creationId xmlns:a16="http://schemas.microsoft.com/office/drawing/2014/main" id="{217B8854-8603-B348-A4C4-616240ACA75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16743" name="Rectangle 7">
            <a:extLst>
              <a:ext uri="{FF2B5EF4-FFF2-40B4-BE49-F238E27FC236}">
                <a16:creationId xmlns:a16="http://schemas.microsoft.com/office/drawing/2014/main" id="{54011B4E-0F08-1C49-AB0C-23CBCD4868C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0466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2">
            <a:extLst>
              <a:ext uri="{FF2B5EF4-FFF2-40B4-BE49-F238E27FC236}">
                <a16:creationId xmlns:a16="http://schemas.microsoft.com/office/drawing/2014/main" id="{5576CC14-62E2-9C42-AA6A-A2DA1EA16D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8547" name="Rectangle 3">
            <a:extLst>
              <a:ext uri="{FF2B5EF4-FFF2-40B4-BE49-F238E27FC236}">
                <a16:creationId xmlns:a16="http://schemas.microsoft.com/office/drawing/2014/main" id="{1C60A511-BD40-A144-9B24-425B6F9B6D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Times New Roman" panose="02020603050405020304" pitchFamily="18" charset="0"/>
              </a:rPr>
              <a:t>75</a:t>
            </a:r>
          </a:p>
        </p:txBody>
      </p:sp>
      <p:sp>
        <p:nvSpPr>
          <p:cNvPr id="108548" name="Rectangle 4">
            <a:extLst>
              <a:ext uri="{FF2B5EF4-FFF2-40B4-BE49-F238E27FC236}">
                <a16:creationId xmlns:a16="http://schemas.microsoft.com/office/drawing/2014/main" id="{8D6341C9-C01D-B142-AC46-7F442428BC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8549" name="Rectangle 5">
            <a:extLst>
              <a:ext uri="{FF2B5EF4-FFF2-40B4-BE49-F238E27FC236}">
                <a16:creationId xmlns:a16="http://schemas.microsoft.com/office/drawing/2014/main" id="{F46469E8-3A9E-E947-A60D-2E283EB742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8550" name="Rectangle 6">
            <a:extLst>
              <a:ext uri="{FF2B5EF4-FFF2-40B4-BE49-F238E27FC236}">
                <a16:creationId xmlns:a16="http://schemas.microsoft.com/office/drawing/2014/main" id="{54FCCDA1-E6D7-104A-B739-4AAE5C96AEC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08551" name="Rectangle 7">
            <a:extLst>
              <a:ext uri="{FF2B5EF4-FFF2-40B4-BE49-F238E27FC236}">
                <a16:creationId xmlns:a16="http://schemas.microsoft.com/office/drawing/2014/main" id="{25181831-E52B-8F44-AB11-B41346C317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55319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When MC is below AVC, AVC is falling</a:t>
            </a:r>
            <a:endParaRPr lang="en-US" altLang="en-US" sz="100" dirty="0"/>
          </a:p>
          <a:p>
            <a:pPr eaLnBrk="1" hangingPunct="1"/>
            <a:r>
              <a:rPr lang="en-US" altLang="en-US" dirty="0"/>
              <a:t>When MC is above AVC, AVC is rising</a:t>
            </a:r>
            <a:endParaRPr lang="en-US" altLang="en-US" sz="100" dirty="0"/>
          </a:p>
          <a:p>
            <a:pPr eaLnBrk="1" hangingPunct="1"/>
            <a:r>
              <a:rPr lang="en-US" altLang="en-US" dirty="0"/>
              <a:t>When MC is below ATC, ATC is falling</a:t>
            </a:r>
            <a:endParaRPr lang="en-US" altLang="en-US" sz="100" dirty="0"/>
          </a:p>
          <a:p>
            <a:pPr eaLnBrk="1" hangingPunct="1"/>
            <a:r>
              <a:rPr lang="en-US" altLang="en-US" dirty="0"/>
              <a:t>When MC is above ATC, ATC is rising</a:t>
            </a:r>
            <a:endParaRPr lang="en-US" altLang="en-US" sz="100" dirty="0"/>
          </a:p>
          <a:p>
            <a:pPr eaLnBrk="1" hangingPunct="1"/>
            <a:r>
              <a:rPr lang="en-US" altLang="en-US" dirty="0"/>
              <a:t>Therefore, MC crosses AVC and ATC at the minimums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293CBE-DDB3-6141-9180-A7A38847D7D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9449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>
            <a:extLst>
              <a:ext uri="{FF2B5EF4-FFF2-40B4-BE49-F238E27FC236}">
                <a16:creationId xmlns:a16="http://schemas.microsoft.com/office/drawing/2014/main" id="{AC1E6957-1374-4D4C-9B76-D0B8626ABE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17763" name="Rectangle 3">
            <a:extLst>
              <a:ext uri="{FF2B5EF4-FFF2-40B4-BE49-F238E27FC236}">
                <a16:creationId xmlns:a16="http://schemas.microsoft.com/office/drawing/2014/main" id="{D5B13CE3-C4D5-6A4E-94E2-7E9A4E1F54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Times New Roman" panose="02020603050405020304" pitchFamily="18" charset="0"/>
              </a:rPr>
              <a:t>44</a:t>
            </a:r>
          </a:p>
        </p:txBody>
      </p:sp>
      <p:sp>
        <p:nvSpPr>
          <p:cNvPr id="117764" name="Rectangle 4">
            <a:extLst>
              <a:ext uri="{FF2B5EF4-FFF2-40B4-BE49-F238E27FC236}">
                <a16:creationId xmlns:a16="http://schemas.microsoft.com/office/drawing/2014/main" id="{644181EB-7C8F-B54F-8B53-18EC506DB6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17765" name="Rectangle 5">
            <a:extLst>
              <a:ext uri="{FF2B5EF4-FFF2-40B4-BE49-F238E27FC236}">
                <a16:creationId xmlns:a16="http://schemas.microsoft.com/office/drawing/2014/main" id="{B407F4BB-CAEF-1F42-8FEA-7EAD67E045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17766" name="Rectangle 6">
            <a:extLst>
              <a:ext uri="{FF2B5EF4-FFF2-40B4-BE49-F238E27FC236}">
                <a16:creationId xmlns:a16="http://schemas.microsoft.com/office/drawing/2014/main" id="{6EF43F20-82E3-744F-BA94-528C6749436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solidFill>
            <a:srgbClr val="FFFFFF"/>
          </a:solidFill>
          <a:ln cap="flat"/>
        </p:spPr>
      </p:sp>
      <p:sp>
        <p:nvSpPr>
          <p:cNvPr id="117767" name="Rectangle 7">
            <a:extLst>
              <a:ext uri="{FF2B5EF4-FFF2-40B4-BE49-F238E27FC236}">
                <a16:creationId xmlns:a16="http://schemas.microsoft.com/office/drawing/2014/main" id="{E320B5ED-5D46-5E44-9677-57BAD08B00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0381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2">
            <a:extLst>
              <a:ext uri="{FF2B5EF4-FFF2-40B4-BE49-F238E27FC236}">
                <a16:creationId xmlns:a16="http://schemas.microsoft.com/office/drawing/2014/main" id="{A27280C0-98F1-9A41-B1D9-D198E43BB5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18787" name="Rectangle 3">
            <a:extLst>
              <a:ext uri="{FF2B5EF4-FFF2-40B4-BE49-F238E27FC236}">
                <a16:creationId xmlns:a16="http://schemas.microsoft.com/office/drawing/2014/main" id="{774AC1E8-162F-E144-8D2C-34EBD29E06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Times New Roman" panose="02020603050405020304" pitchFamily="18" charset="0"/>
              </a:rPr>
              <a:t>45</a:t>
            </a:r>
          </a:p>
        </p:txBody>
      </p:sp>
      <p:sp>
        <p:nvSpPr>
          <p:cNvPr id="118788" name="Rectangle 4">
            <a:extLst>
              <a:ext uri="{FF2B5EF4-FFF2-40B4-BE49-F238E27FC236}">
                <a16:creationId xmlns:a16="http://schemas.microsoft.com/office/drawing/2014/main" id="{AB552ECB-EAEE-4B40-BAB4-03F87484EE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18789" name="Rectangle 5">
            <a:extLst>
              <a:ext uri="{FF2B5EF4-FFF2-40B4-BE49-F238E27FC236}">
                <a16:creationId xmlns:a16="http://schemas.microsoft.com/office/drawing/2014/main" id="{BED8F1DE-B743-284D-9500-FB2F934DBF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18790" name="Rectangle 6">
            <a:extLst>
              <a:ext uri="{FF2B5EF4-FFF2-40B4-BE49-F238E27FC236}">
                <a16:creationId xmlns:a16="http://schemas.microsoft.com/office/drawing/2014/main" id="{B11E25C9-C978-FD4E-B813-D1403435384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solidFill>
            <a:srgbClr val="FFFFFF"/>
          </a:solidFill>
          <a:ln cap="flat"/>
        </p:spPr>
      </p:sp>
      <p:sp>
        <p:nvSpPr>
          <p:cNvPr id="118791" name="Rectangle 7">
            <a:extLst>
              <a:ext uri="{FF2B5EF4-FFF2-40B4-BE49-F238E27FC236}">
                <a16:creationId xmlns:a16="http://schemas.microsoft.com/office/drawing/2014/main" id="{A9E2C5B5-DEF9-A34A-AC7E-D4424489E31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91819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2">
            <a:extLst>
              <a:ext uri="{FF2B5EF4-FFF2-40B4-BE49-F238E27FC236}">
                <a16:creationId xmlns:a16="http://schemas.microsoft.com/office/drawing/2014/main" id="{818F6B69-240D-564F-873A-B9A9EF59E7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19811" name="Rectangle 3">
            <a:extLst>
              <a:ext uri="{FF2B5EF4-FFF2-40B4-BE49-F238E27FC236}">
                <a16:creationId xmlns:a16="http://schemas.microsoft.com/office/drawing/2014/main" id="{152E95DB-3F80-9546-89C6-3BD37AA194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Times New Roman" panose="02020603050405020304" pitchFamily="18" charset="0"/>
              </a:rPr>
              <a:t>52</a:t>
            </a:r>
          </a:p>
        </p:txBody>
      </p:sp>
      <p:sp>
        <p:nvSpPr>
          <p:cNvPr id="119812" name="Rectangle 4">
            <a:extLst>
              <a:ext uri="{FF2B5EF4-FFF2-40B4-BE49-F238E27FC236}">
                <a16:creationId xmlns:a16="http://schemas.microsoft.com/office/drawing/2014/main" id="{4004F2BE-5E18-8E4C-BBFA-162E5FFD69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19813" name="Rectangle 5">
            <a:extLst>
              <a:ext uri="{FF2B5EF4-FFF2-40B4-BE49-F238E27FC236}">
                <a16:creationId xmlns:a16="http://schemas.microsoft.com/office/drawing/2014/main" id="{8C128A6C-E490-554B-984E-8E988E34B2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19814" name="Rectangle 6">
            <a:extLst>
              <a:ext uri="{FF2B5EF4-FFF2-40B4-BE49-F238E27FC236}">
                <a16:creationId xmlns:a16="http://schemas.microsoft.com/office/drawing/2014/main" id="{194CBC08-04F4-3547-9922-8D7FEC29DC8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solidFill>
            <a:srgbClr val="FFFFFF"/>
          </a:solidFill>
          <a:ln cap="flat"/>
        </p:spPr>
      </p:sp>
      <p:sp>
        <p:nvSpPr>
          <p:cNvPr id="119815" name="Rectangle 7">
            <a:extLst>
              <a:ext uri="{FF2B5EF4-FFF2-40B4-BE49-F238E27FC236}">
                <a16:creationId xmlns:a16="http://schemas.microsoft.com/office/drawing/2014/main" id="{853D3A68-4960-6E48-B267-1CB9AA70BB4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58920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>
            <a:extLst>
              <a:ext uri="{FF2B5EF4-FFF2-40B4-BE49-F238E27FC236}">
                <a16:creationId xmlns:a16="http://schemas.microsoft.com/office/drawing/2014/main" id="{6B13F992-9D9F-8142-BF2E-1CC623DADF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20835" name="Rectangle 3">
            <a:extLst>
              <a:ext uri="{FF2B5EF4-FFF2-40B4-BE49-F238E27FC236}">
                <a16:creationId xmlns:a16="http://schemas.microsoft.com/office/drawing/2014/main" id="{1AD24412-15CA-854E-995E-6F1C3CC11D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Times New Roman" panose="02020603050405020304" pitchFamily="18" charset="0"/>
              </a:rPr>
              <a:t>55</a:t>
            </a:r>
          </a:p>
        </p:txBody>
      </p:sp>
      <p:sp>
        <p:nvSpPr>
          <p:cNvPr id="120836" name="Rectangle 4">
            <a:extLst>
              <a:ext uri="{FF2B5EF4-FFF2-40B4-BE49-F238E27FC236}">
                <a16:creationId xmlns:a16="http://schemas.microsoft.com/office/drawing/2014/main" id="{B21945CB-906A-3D46-B288-D0B9C5E91B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20837" name="Rectangle 5">
            <a:extLst>
              <a:ext uri="{FF2B5EF4-FFF2-40B4-BE49-F238E27FC236}">
                <a16:creationId xmlns:a16="http://schemas.microsoft.com/office/drawing/2014/main" id="{FBD0A5F7-A214-0148-AD0E-FDF3D28CB1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20838" name="Rectangle 6">
            <a:extLst>
              <a:ext uri="{FF2B5EF4-FFF2-40B4-BE49-F238E27FC236}">
                <a16:creationId xmlns:a16="http://schemas.microsoft.com/office/drawing/2014/main" id="{6C0BBDDD-D397-F844-BE68-CF9EEFF5E1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solidFill>
            <a:srgbClr val="FFFFFF"/>
          </a:solidFill>
          <a:ln cap="flat"/>
        </p:spPr>
      </p:sp>
      <p:sp>
        <p:nvSpPr>
          <p:cNvPr id="120839" name="Rectangle 7">
            <a:extLst>
              <a:ext uri="{FF2B5EF4-FFF2-40B4-BE49-F238E27FC236}">
                <a16:creationId xmlns:a16="http://schemas.microsoft.com/office/drawing/2014/main" id="{FF2CD6E0-4192-A94E-A1DD-E78527AC79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57258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2">
            <a:extLst>
              <a:ext uri="{FF2B5EF4-FFF2-40B4-BE49-F238E27FC236}">
                <a16:creationId xmlns:a16="http://schemas.microsoft.com/office/drawing/2014/main" id="{DA706C28-A4C8-0845-AA27-219B039507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21859" name="Rectangle 3">
            <a:extLst>
              <a:ext uri="{FF2B5EF4-FFF2-40B4-BE49-F238E27FC236}">
                <a16:creationId xmlns:a16="http://schemas.microsoft.com/office/drawing/2014/main" id="{075DC35E-6E4B-0B40-BAD7-5CD199423E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Times New Roman" panose="02020603050405020304" pitchFamily="18" charset="0"/>
              </a:rPr>
              <a:t>56</a:t>
            </a:r>
          </a:p>
        </p:txBody>
      </p:sp>
      <p:sp>
        <p:nvSpPr>
          <p:cNvPr id="121860" name="Rectangle 4">
            <a:extLst>
              <a:ext uri="{FF2B5EF4-FFF2-40B4-BE49-F238E27FC236}">
                <a16:creationId xmlns:a16="http://schemas.microsoft.com/office/drawing/2014/main" id="{917B1D2E-BDA0-0F49-8741-9FBA652A48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21861" name="Rectangle 5">
            <a:extLst>
              <a:ext uri="{FF2B5EF4-FFF2-40B4-BE49-F238E27FC236}">
                <a16:creationId xmlns:a16="http://schemas.microsoft.com/office/drawing/2014/main" id="{455F0B84-1A03-7F46-8012-93D2E1E66F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21862" name="Rectangle 6">
            <a:extLst>
              <a:ext uri="{FF2B5EF4-FFF2-40B4-BE49-F238E27FC236}">
                <a16:creationId xmlns:a16="http://schemas.microsoft.com/office/drawing/2014/main" id="{3EB236F9-997E-FB45-BF98-2F1DE53F7B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solidFill>
            <a:srgbClr val="FFFFFF"/>
          </a:solidFill>
          <a:ln cap="flat"/>
        </p:spPr>
      </p:sp>
      <p:sp>
        <p:nvSpPr>
          <p:cNvPr id="121863" name="Rectangle 7">
            <a:extLst>
              <a:ext uri="{FF2B5EF4-FFF2-40B4-BE49-F238E27FC236}">
                <a16:creationId xmlns:a16="http://schemas.microsoft.com/office/drawing/2014/main" id="{0B339B79-0AC5-1B4E-9FBE-3564557820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03213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2">
            <a:extLst>
              <a:ext uri="{FF2B5EF4-FFF2-40B4-BE49-F238E27FC236}">
                <a16:creationId xmlns:a16="http://schemas.microsoft.com/office/drawing/2014/main" id="{E699785D-A0E3-B94A-8F6F-57C44D4AB4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22883" name="Rectangle 3">
            <a:extLst>
              <a:ext uri="{FF2B5EF4-FFF2-40B4-BE49-F238E27FC236}">
                <a16:creationId xmlns:a16="http://schemas.microsoft.com/office/drawing/2014/main" id="{8D8DD8A7-D4C9-2540-B521-E3DB87D789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Times New Roman" panose="02020603050405020304" pitchFamily="18" charset="0"/>
              </a:rPr>
              <a:t>57</a:t>
            </a:r>
          </a:p>
        </p:txBody>
      </p:sp>
      <p:sp>
        <p:nvSpPr>
          <p:cNvPr id="122884" name="Rectangle 4">
            <a:extLst>
              <a:ext uri="{FF2B5EF4-FFF2-40B4-BE49-F238E27FC236}">
                <a16:creationId xmlns:a16="http://schemas.microsoft.com/office/drawing/2014/main" id="{3FD2DCF2-4203-B74D-A4DE-D1881D494F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22885" name="Rectangle 5">
            <a:extLst>
              <a:ext uri="{FF2B5EF4-FFF2-40B4-BE49-F238E27FC236}">
                <a16:creationId xmlns:a16="http://schemas.microsoft.com/office/drawing/2014/main" id="{6492C5FF-01AC-504E-A28B-BA24E408A1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22886" name="Rectangle 6">
            <a:extLst>
              <a:ext uri="{FF2B5EF4-FFF2-40B4-BE49-F238E27FC236}">
                <a16:creationId xmlns:a16="http://schemas.microsoft.com/office/drawing/2014/main" id="{55A94DCD-D32F-2B46-A7E9-5B8691BB283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solidFill>
            <a:srgbClr val="FFFFFF"/>
          </a:solidFill>
          <a:ln cap="flat"/>
        </p:spPr>
      </p:sp>
      <p:sp>
        <p:nvSpPr>
          <p:cNvPr id="122887" name="Rectangle 7">
            <a:extLst>
              <a:ext uri="{FF2B5EF4-FFF2-40B4-BE49-F238E27FC236}">
                <a16:creationId xmlns:a16="http://schemas.microsoft.com/office/drawing/2014/main" id="{FE8AE104-98F4-4B4F-9451-712E81B958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1545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2">
            <a:extLst>
              <a:ext uri="{FF2B5EF4-FFF2-40B4-BE49-F238E27FC236}">
                <a16:creationId xmlns:a16="http://schemas.microsoft.com/office/drawing/2014/main" id="{010DBF89-1749-FE41-AE3F-90D617C295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23907" name="Rectangle 3">
            <a:extLst>
              <a:ext uri="{FF2B5EF4-FFF2-40B4-BE49-F238E27FC236}">
                <a16:creationId xmlns:a16="http://schemas.microsoft.com/office/drawing/2014/main" id="{9EBA6856-01D4-D04F-A0C0-A8387D644D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Times New Roman" panose="02020603050405020304" pitchFamily="18" charset="0"/>
              </a:rPr>
              <a:t>65</a:t>
            </a:r>
          </a:p>
        </p:txBody>
      </p:sp>
      <p:sp>
        <p:nvSpPr>
          <p:cNvPr id="123908" name="Rectangle 4">
            <a:extLst>
              <a:ext uri="{FF2B5EF4-FFF2-40B4-BE49-F238E27FC236}">
                <a16:creationId xmlns:a16="http://schemas.microsoft.com/office/drawing/2014/main" id="{FCD25A91-C2B1-D647-921A-5DF6FB315A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23909" name="Rectangle 5">
            <a:extLst>
              <a:ext uri="{FF2B5EF4-FFF2-40B4-BE49-F238E27FC236}">
                <a16:creationId xmlns:a16="http://schemas.microsoft.com/office/drawing/2014/main" id="{8FBD0258-E526-3647-BD20-254E6375A7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23910" name="Rectangle 6">
            <a:extLst>
              <a:ext uri="{FF2B5EF4-FFF2-40B4-BE49-F238E27FC236}">
                <a16:creationId xmlns:a16="http://schemas.microsoft.com/office/drawing/2014/main" id="{BE985644-C052-3C42-A527-2420974765D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solidFill>
            <a:srgbClr val="FFFFFF"/>
          </a:solidFill>
          <a:ln cap="flat"/>
        </p:spPr>
      </p:sp>
      <p:sp>
        <p:nvSpPr>
          <p:cNvPr id="123911" name="Rectangle 7">
            <a:extLst>
              <a:ext uri="{FF2B5EF4-FFF2-40B4-BE49-F238E27FC236}">
                <a16:creationId xmlns:a16="http://schemas.microsoft.com/office/drawing/2014/main" id="{03AE301A-7DF5-F746-B79D-16ED8C833C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29120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2">
            <a:extLst>
              <a:ext uri="{FF2B5EF4-FFF2-40B4-BE49-F238E27FC236}">
                <a16:creationId xmlns:a16="http://schemas.microsoft.com/office/drawing/2014/main" id="{861A723A-8558-1645-911C-C0A3FF4C46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B04FD769-567F-DF4A-B9A0-7FED9A2F12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Times New Roman" panose="02020603050405020304" pitchFamily="18" charset="0"/>
              </a:rPr>
              <a:t>72</a:t>
            </a:r>
          </a:p>
        </p:txBody>
      </p:sp>
      <p:sp>
        <p:nvSpPr>
          <p:cNvPr id="124932" name="Rectangle 4">
            <a:extLst>
              <a:ext uri="{FF2B5EF4-FFF2-40B4-BE49-F238E27FC236}">
                <a16:creationId xmlns:a16="http://schemas.microsoft.com/office/drawing/2014/main" id="{4CEA6A94-7660-0648-95CB-2F960280A5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24933" name="Rectangle 5">
            <a:extLst>
              <a:ext uri="{FF2B5EF4-FFF2-40B4-BE49-F238E27FC236}">
                <a16:creationId xmlns:a16="http://schemas.microsoft.com/office/drawing/2014/main" id="{2CDE021A-F340-C043-8990-E0543E5EAB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24934" name="Rectangle 6">
            <a:extLst>
              <a:ext uri="{FF2B5EF4-FFF2-40B4-BE49-F238E27FC236}">
                <a16:creationId xmlns:a16="http://schemas.microsoft.com/office/drawing/2014/main" id="{D2E22383-5EB4-EF44-B8BA-6C653929AE1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solidFill>
            <a:srgbClr val="FFFFFF"/>
          </a:solidFill>
          <a:ln cap="flat"/>
        </p:spPr>
      </p:sp>
      <p:sp>
        <p:nvSpPr>
          <p:cNvPr id="124935" name="Rectangle 7">
            <a:extLst>
              <a:ext uri="{FF2B5EF4-FFF2-40B4-BE49-F238E27FC236}">
                <a16:creationId xmlns:a16="http://schemas.microsoft.com/office/drawing/2014/main" id="{86670900-1D63-1442-B72E-E5312D30042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2830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2">
            <a:extLst>
              <a:ext uri="{FF2B5EF4-FFF2-40B4-BE49-F238E27FC236}">
                <a16:creationId xmlns:a16="http://schemas.microsoft.com/office/drawing/2014/main" id="{396D1577-1A2B-D443-A10F-2FD31107E8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18787" name="Rectangle 3">
            <a:extLst>
              <a:ext uri="{FF2B5EF4-FFF2-40B4-BE49-F238E27FC236}">
                <a16:creationId xmlns:a16="http://schemas.microsoft.com/office/drawing/2014/main" id="{6138400A-045D-0841-9CB3-8CBE2E9F56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Century Gothic" panose="020B0502020202020204" pitchFamily="34" charset="0"/>
              </a:rPr>
              <a:t>10</a:t>
            </a:r>
          </a:p>
        </p:txBody>
      </p:sp>
      <p:sp>
        <p:nvSpPr>
          <p:cNvPr id="118788" name="Rectangle 4">
            <a:extLst>
              <a:ext uri="{FF2B5EF4-FFF2-40B4-BE49-F238E27FC236}">
                <a16:creationId xmlns:a16="http://schemas.microsoft.com/office/drawing/2014/main" id="{C7F91135-0D4D-204D-8C1A-AE4A5EA82D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18789" name="Rectangle 5">
            <a:extLst>
              <a:ext uri="{FF2B5EF4-FFF2-40B4-BE49-F238E27FC236}">
                <a16:creationId xmlns:a16="http://schemas.microsoft.com/office/drawing/2014/main" id="{45599EAD-FD30-3744-9C44-46A8AD032A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SG" altLang="en-US"/>
          </a:p>
        </p:txBody>
      </p:sp>
      <p:sp>
        <p:nvSpPr>
          <p:cNvPr id="118790" name="Rectangle 6">
            <a:extLst>
              <a:ext uri="{FF2B5EF4-FFF2-40B4-BE49-F238E27FC236}">
                <a16:creationId xmlns:a16="http://schemas.microsoft.com/office/drawing/2014/main" id="{E4CC72E6-6847-AC45-9678-1859F0B3F9A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18791" name="Rectangle 7">
            <a:extLst>
              <a:ext uri="{FF2B5EF4-FFF2-40B4-BE49-F238E27FC236}">
                <a16:creationId xmlns:a16="http://schemas.microsoft.com/office/drawing/2014/main" id="{0AD4593E-78FB-1841-87A1-C2A1D41C46F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077872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2">
            <a:extLst>
              <a:ext uri="{FF2B5EF4-FFF2-40B4-BE49-F238E27FC236}">
                <a16:creationId xmlns:a16="http://schemas.microsoft.com/office/drawing/2014/main" id="{87F111D0-CD95-C34C-8699-3D855B63F7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25955" name="Rectangle 3">
            <a:extLst>
              <a:ext uri="{FF2B5EF4-FFF2-40B4-BE49-F238E27FC236}">
                <a16:creationId xmlns:a16="http://schemas.microsoft.com/office/drawing/2014/main" id="{36B479C9-272A-3D44-B136-6F7A757219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Times New Roman" panose="02020603050405020304" pitchFamily="18" charset="0"/>
              </a:rPr>
              <a:t>72</a:t>
            </a:r>
          </a:p>
        </p:txBody>
      </p:sp>
      <p:sp>
        <p:nvSpPr>
          <p:cNvPr id="125956" name="Rectangle 4">
            <a:extLst>
              <a:ext uri="{FF2B5EF4-FFF2-40B4-BE49-F238E27FC236}">
                <a16:creationId xmlns:a16="http://schemas.microsoft.com/office/drawing/2014/main" id="{F947BB07-69AB-6A4B-9E17-4B650DA7F9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25957" name="Rectangle 5">
            <a:extLst>
              <a:ext uri="{FF2B5EF4-FFF2-40B4-BE49-F238E27FC236}">
                <a16:creationId xmlns:a16="http://schemas.microsoft.com/office/drawing/2014/main" id="{F2AA94C0-CB6E-B449-9DCF-59E3521662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25958" name="Rectangle 6">
            <a:extLst>
              <a:ext uri="{FF2B5EF4-FFF2-40B4-BE49-F238E27FC236}">
                <a16:creationId xmlns:a16="http://schemas.microsoft.com/office/drawing/2014/main" id="{1C9A9E23-DB1C-5247-AE8A-39DAEE8B830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solidFill>
            <a:srgbClr val="FFFFFF"/>
          </a:solidFill>
          <a:ln cap="flat"/>
        </p:spPr>
      </p:sp>
      <p:sp>
        <p:nvSpPr>
          <p:cNvPr id="125959" name="Rectangle 7">
            <a:extLst>
              <a:ext uri="{FF2B5EF4-FFF2-40B4-BE49-F238E27FC236}">
                <a16:creationId xmlns:a16="http://schemas.microsoft.com/office/drawing/2014/main" id="{36D039F8-A777-4940-8D9F-CD3B3B8AC43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95845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2">
            <a:extLst>
              <a:ext uri="{FF2B5EF4-FFF2-40B4-BE49-F238E27FC236}">
                <a16:creationId xmlns:a16="http://schemas.microsoft.com/office/drawing/2014/main" id="{B2EAD628-4F08-AA4E-8283-EF6533F738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26979" name="Rectangle 3">
            <a:extLst>
              <a:ext uri="{FF2B5EF4-FFF2-40B4-BE49-F238E27FC236}">
                <a16:creationId xmlns:a16="http://schemas.microsoft.com/office/drawing/2014/main" id="{69CD6A53-06A5-6147-B689-BBFA2885E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Times New Roman" panose="02020603050405020304" pitchFamily="18" charset="0"/>
              </a:rPr>
              <a:t>73</a:t>
            </a:r>
          </a:p>
        </p:txBody>
      </p:sp>
      <p:sp>
        <p:nvSpPr>
          <p:cNvPr id="126980" name="Rectangle 4">
            <a:extLst>
              <a:ext uri="{FF2B5EF4-FFF2-40B4-BE49-F238E27FC236}">
                <a16:creationId xmlns:a16="http://schemas.microsoft.com/office/drawing/2014/main" id="{77073373-28CA-5549-810F-6E8307C2C0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26981" name="Rectangle 5">
            <a:extLst>
              <a:ext uri="{FF2B5EF4-FFF2-40B4-BE49-F238E27FC236}">
                <a16:creationId xmlns:a16="http://schemas.microsoft.com/office/drawing/2014/main" id="{40DD6541-779B-D945-AB67-D4329EE372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26982" name="Rectangle 6">
            <a:extLst>
              <a:ext uri="{FF2B5EF4-FFF2-40B4-BE49-F238E27FC236}">
                <a16:creationId xmlns:a16="http://schemas.microsoft.com/office/drawing/2014/main" id="{00962AB8-799D-B94B-B7E7-36551770909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solidFill>
            <a:srgbClr val="FFFFFF"/>
          </a:solidFill>
          <a:ln cap="flat"/>
        </p:spPr>
      </p:sp>
      <p:sp>
        <p:nvSpPr>
          <p:cNvPr id="126983" name="Rectangle 7">
            <a:extLst>
              <a:ext uri="{FF2B5EF4-FFF2-40B4-BE49-F238E27FC236}">
                <a16:creationId xmlns:a16="http://schemas.microsoft.com/office/drawing/2014/main" id="{368E716C-EBB7-6B42-9CA1-2492BCA6F7F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0711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>
            <a:extLst>
              <a:ext uri="{FF2B5EF4-FFF2-40B4-BE49-F238E27FC236}">
                <a16:creationId xmlns:a16="http://schemas.microsoft.com/office/drawing/2014/main" id="{A03C61B0-0019-DF4E-B07D-D9CCA1CC3C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48B5D2F9-E6FA-D340-B39D-19281DDA3C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Times New Roman" panose="02020603050405020304" pitchFamily="18" charset="0"/>
              </a:rPr>
              <a:t>17</a:t>
            </a:r>
          </a:p>
        </p:txBody>
      </p:sp>
      <p:sp>
        <p:nvSpPr>
          <p:cNvPr id="78852" name="Rectangle 4">
            <a:extLst>
              <a:ext uri="{FF2B5EF4-FFF2-40B4-BE49-F238E27FC236}">
                <a16:creationId xmlns:a16="http://schemas.microsoft.com/office/drawing/2014/main" id="{71B84C98-AC82-BC48-BC5D-48F57C1DC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78853" name="Rectangle 5">
            <a:extLst>
              <a:ext uri="{FF2B5EF4-FFF2-40B4-BE49-F238E27FC236}">
                <a16:creationId xmlns:a16="http://schemas.microsoft.com/office/drawing/2014/main" id="{D0AF72F4-9104-9C47-A455-0B40BC25AB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78854" name="Rectangle 6">
            <a:extLst>
              <a:ext uri="{FF2B5EF4-FFF2-40B4-BE49-F238E27FC236}">
                <a16:creationId xmlns:a16="http://schemas.microsoft.com/office/drawing/2014/main" id="{9F53A3AB-E9BF-0F49-8B4B-5CB5CEF4EA0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78855" name="Rectangle 7">
            <a:extLst>
              <a:ext uri="{FF2B5EF4-FFF2-40B4-BE49-F238E27FC236}">
                <a16:creationId xmlns:a16="http://schemas.microsoft.com/office/drawing/2014/main" id="{BA92C772-D32C-584A-8197-79F2F591D5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481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>
            <a:extLst>
              <a:ext uri="{FF2B5EF4-FFF2-40B4-BE49-F238E27FC236}">
                <a16:creationId xmlns:a16="http://schemas.microsoft.com/office/drawing/2014/main" id="{DD7A4A94-94C2-7C44-ACA8-91D59C039D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90115" name="Rectangle 3">
            <a:extLst>
              <a:ext uri="{FF2B5EF4-FFF2-40B4-BE49-F238E27FC236}">
                <a16:creationId xmlns:a16="http://schemas.microsoft.com/office/drawing/2014/main" id="{E6D52C96-D78C-C840-9F32-BDEFCBD34F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Times New Roman" panose="02020603050405020304" pitchFamily="18" charset="0"/>
              </a:rPr>
              <a:t>56</a:t>
            </a:r>
          </a:p>
        </p:txBody>
      </p:sp>
      <p:sp>
        <p:nvSpPr>
          <p:cNvPr id="90116" name="Rectangle 4">
            <a:extLst>
              <a:ext uri="{FF2B5EF4-FFF2-40B4-BE49-F238E27FC236}">
                <a16:creationId xmlns:a16="http://schemas.microsoft.com/office/drawing/2014/main" id="{426A6150-CB22-5942-86D2-3B5DC2A776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90117" name="Rectangle 5">
            <a:extLst>
              <a:ext uri="{FF2B5EF4-FFF2-40B4-BE49-F238E27FC236}">
                <a16:creationId xmlns:a16="http://schemas.microsoft.com/office/drawing/2014/main" id="{8839561B-E3F2-7549-BA3A-531BF710E3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90118" name="Rectangle 6">
            <a:extLst>
              <a:ext uri="{FF2B5EF4-FFF2-40B4-BE49-F238E27FC236}">
                <a16:creationId xmlns:a16="http://schemas.microsoft.com/office/drawing/2014/main" id="{FAE4E375-0F51-DD48-BC65-ABFB77BD969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90119" name="Rectangle 7">
            <a:extLst>
              <a:ext uri="{FF2B5EF4-FFF2-40B4-BE49-F238E27FC236}">
                <a16:creationId xmlns:a16="http://schemas.microsoft.com/office/drawing/2014/main" id="{A6647400-C273-0F45-8099-4B848F4EBF4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7444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>
            <a:extLst>
              <a:ext uri="{FF2B5EF4-FFF2-40B4-BE49-F238E27FC236}">
                <a16:creationId xmlns:a16="http://schemas.microsoft.com/office/drawing/2014/main" id="{542552CF-6E90-9446-8A7F-6AD96CDFCD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BF39B43B-7A86-1847-B03F-E9C0F7254C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Times New Roman" panose="02020603050405020304" pitchFamily="18" charset="0"/>
              </a:rPr>
              <a:t>57</a:t>
            </a:r>
          </a:p>
        </p:txBody>
      </p:sp>
      <p:sp>
        <p:nvSpPr>
          <p:cNvPr id="92164" name="Rectangle 4">
            <a:extLst>
              <a:ext uri="{FF2B5EF4-FFF2-40B4-BE49-F238E27FC236}">
                <a16:creationId xmlns:a16="http://schemas.microsoft.com/office/drawing/2014/main" id="{BBA78011-5530-2C42-BCA2-238449D295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92165" name="Rectangle 5">
            <a:extLst>
              <a:ext uri="{FF2B5EF4-FFF2-40B4-BE49-F238E27FC236}">
                <a16:creationId xmlns:a16="http://schemas.microsoft.com/office/drawing/2014/main" id="{C328AD97-A607-8646-A8EE-AE8C72B60B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92166" name="Rectangle 6">
            <a:extLst>
              <a:ext uri="{FF2B5EF4-FFF2-40B4-BE49-F238E27FC236}">
                <a16:creationId xmlns:a16="http://schemas.microsoft.com/office/drawing/2014/main" id="{D7D5859B-E1C0-F24B-9E60-FE1DB7469D9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92167" name="Rectangle 7">
            <a:extLst>
              <a:ext uri="{FF2B5EF4-FFF2-40B4-BE49-F238E27FC236}">
                <a16:creationId xmlns:a16="http://schemas.microsoft.com/office/drawing/2014/main" id="{A8E13074-35E2-B043-B863-6F75E3C3C3B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91276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>
            <a:extLst>
              <a:ext uri="{FF2B5EF4-FFF2-40B4-BE49-F238E27FC236}">
                <a16:creationId xmlns:a16="http://schemas.microsoft.com/office/drawing/2014/main" id="{C8BD20A2-0809-4349-A032-4E94ECDA58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1379" name="Rectangle 3">
            <a:extLst>
              <a:ext uri="{FF2B5EF4-FFF2-40B4-BE49-F238E27FC236}">
                <a16:creationId xmlns:a16="http://schemas.microsoft.com/office/drawing/2014/main" id="{1A3BEFDB-E129-A94D-8573-A180EF1F0D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Times New Roman" panose="02020603050405020304" pitchFamily="18" charset="0"/>
              </a:rPr>
              <a:t>65</a:t>
            </a:r>
          </a:p>
        </p:txBody>
      </p:sp>
      <p:sp>
        <p:nvSpPr>
          <p:cNvPr id="101380" name="Rectangle 4">
            <a:extLst>
              <a:ext uri="{FF2B5EF4-FFF2-40B4-BE49-F238E27FC236}">
                <a16:creationId xmlns:a16="http://schemas.microsoft.com/office/drawing/2014/main" id="{05C5F72E-9B75-B74F-8E3E-2354AD3C41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1381" name="Rectangle 5">
            <a:extLst>
              <a:ext uri="{FF2B5EF4-FFF2-40B4-BE49-F238E27FC236}">
                <a16:creationId xmlns:a16="http://schemas.microsoft.com/office/drawing/2014/main" id="{F37F1257-4773-4C43-BFB3-4282FCFB33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1382" name="Rectangle 6">
            <a:extLst>
              <a:ext uri="{FF2B5EF4-FFF2-40B4-BE49-F238E27FC236}">
                <a16:creationId xmlns:a16="http://schemas.microsoft.com/office/drawing/2014/main" id="{125FCE21-E142-7045-A391-035FAD68DD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01383" name="Rectangle 7">
            <a:extLst>
              <a:ext uri="{FF2B5EF4-FFF2-40B4-BE49-F238E27FC236}">
                <a16:creationId xmlns:a16="http://schemas.microsoft.com/office/drawing/2014/main" id="{E32F4AF8-5B4C-174C-BF18-6E14486DA0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19014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>
            <a:extLst>
              <a:ext uri="{FF2B5EF4-FFF2-40B4-BE49-F238E27FC236}">
                <a16:creationId xmlns:a16="http://schemas.microsoft.com/office/drawing/2014/main" id="{9831BC28-2D4A-F541-9293-79CA98A549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3427" name="Rectangle 3">
            <a:extLst>
              <a:ext uri="{FF2B5EF4-FFF2-40B4-BE49-F238E27FC236}">
                <a16:creationId xmlns:a16="http://schemas.microsoft.com/office/drawing/2014/main" id="{2E021FD3-2B19-A94C-BCFC-0B37BF08E9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Times New Roman" panose="02020603050405020304" pitchFamily="18" charset="0"/>
              </a:rPr>
              <a:t>74</a:t>
            </a:r>
          </a:p>
        </p:txBody>
      </p:sp>
      <p:sp>
        <p:nvSpPr>
          <p:cNvPr id="103428" name="Rectangle 4">
            <a:extLst>
              <a:ext uri="{FF2B5EF4-FFF2-40B4-BE49-F238E27FC236}">
                <a16:creationId xmlns:a16="http://schemas.microsoft.com/office/drawing/2014/main" id="{E58F292A-9DAD-1F4C-B879-189D20188C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3429" name="Rectangle 5">
            <a:extLst>
              <a:ext uri="{FF2B5EF4-FFF2-40B4-BE49-F238E27FC236}">
                <a16:creationId xmlns:a16="http://schemas.microsoft.com/office/drawing/2014/main" id="{AD04721D-7D05-DB47-A457-714B4FAF50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3430" name="Rectangle 6">
            <a:extLst>
              <a:ext uri="{FF2B5EF4-FFF2-40B4-BE49-F238E27FC236}">
                <a16:creationId xmlns:a16="http://schemas.microsoft.com/office/drawing/2014/main" id="{81806A54-73A1-8342-98E7-6799E9FC42C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03431" name="Rectangle 7">
            <a:extLst>
              <a:ext uri="{FF2B5EF4-FFF2-40B4-BE49-F238E27FC236}">
                <a16:creationId xmlns:a16="http://schemas.microsoft.com/office/drawing/2014/main" id="{2EEF9318-AE86-8B45-BE50-803AE311295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33037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>
            <a:extLst>
              <a:ext uri="{FF2B5EF4-FFF2-40B4-BE49-F238E27FC236}">
                <a16:creationId xmlns:a16="http://schemas.microsoft.com/office/drawing/2014/main" id="{3FB6393E-E726-EC4C-B437-1E8427FC17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4451" name="Rectangle 3">
            <a:extLst>
              <a:ext uri="{FF2B5EF4-FFF2-40B4-BE49-F238E27FC236}">
                <a16:creationId xmlns:a16="http://schemas.microsoft.com/office/drawing/2014/main" id="{14F1F8E3-E43F-144F-BAAE-2D3B605EC5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Times New Roman" panose="02020603050405020304" pitchFamily="18" charset="0"/>
              </a:rPr>
              <a:t>75</a:t>
            </a:r>
          </a:p>
        </p:txBody>
      </p:sp>
      <p:sp>
        <p:nvSpPr>
          <p:cNvPr id="104452" name="Rectangle 4">
            <a:extLst>
              <a:ext uri="{FF2B5EF4-FFF2-40B4-BE49-F238E27FC236}">
                <a16:creationId xmlns:a16="http://schemas.microsoft.com/office/drawing/2014/main" id="{44DBC576-EE1F-8E47-9D41-F147D146E8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4453" name="Rectangle 5">
            <a:extLst>
              <a:ext uri="{FF2B5EF4-FFF2-40B4-BE49-F238E27FC236}">
                <a16:creationId xmlns:a16="http://schemas.microsoft.com/office/drawing/2014/main" id="{3E415F4D-31DB-F743-A7FF-837F60707A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4454" name="Rectangle 6">
            <a:extLst>
              <a:ext uri="{FF2B5EF4-FFF2-40B4-BE49-F238E27FC236}">
                <a16:creationId xmlns:a16="http://schemas.microsoft.com/office/drawing/2014/main" id="{B0893B14-1D00-BC49-9B6B-3968EA16A18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04455" name="Rectangle 7">
            <a:extLst>
              <a:ext uri="{FF2B5EF4-FFF2-40B4-BE49-F238E27FC236}">
                <a16:creationId xmlns:a16="http://schemas.microsoft.com/office/drawing/2014/main" id="{1BBDA805-5C0D-CC40-ABF7-5B5CC738BA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4597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CA5FCAA1-42E0-8940-A1B8-5C648A9C7E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2E3D5ED8-3FAF-2F49-866A-0763B47C5F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b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200" b="0">
                <a:solidFill>
                  <a:schemeClr val="tx1"/>
                </a:solidFill>
                <a:latin typeface="Times New Roman" panose="02020603050405020304" pitchFamily="18" charset="0"/>
              </a:rPr>
              <a:t>75</a:t>
            </a:r>
          </a:p>
        </p:txBody>
      </p:sp>
      <p:sp>
        <p:nvSpPr>
          <p:cNvPr id="106500" name="Rectangle 4">
            <a:extLst>
              <a:ext uri="{FF2B5EF4-FFF2-40B4-BE49-F238E27FC236}">
                <a16:creationId xmlns:a16="http://schemas.microsoft.com/office/drawing/2014/main" id="{9F818A4D-92B3-644C-94C9-A5822391E2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6501" name="Rectangle 5">
            <a:extLst>
              <a:ext uri="{FF2B5EF4-FFF2-40B4-BE49-F238E27FC236}">
                <a16:creationId xmlns:a16="http://schemas.microsoft.com/office/drawing/2014/main" id="{9508E4F6-5CA0-D54E-B850-CA9984C0DF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6502" name="Rectangle 6">
            <a:extLst>
              <a:ext uri="{FF2B5EF4-FFF2-40B4-BE49-F238E27FC236}">
                <a16:creationId xmlns:a16="http://schemas.microsoft.com/office/drawing/2014/main" id="{319E334A-F42F-8146-8BF7-E0AA0155264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06503" name="Rectangle 7">
            <a:extLst>
              <a:ext uri="{FF2B5EF4-FFF2-40B4-BE49-F238E27FC236}">
                <a16:creationId xmlns:a16="http://schemas.microsoft.com/office/drawing/2014/main" id="{4CC3EC5D-B6E2-6A45-A524-919FB9DB6E2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8766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9E8A6-59EE-C549-8BA0-C0E13E4D35B4}" type="datetime1">
              <a:rPr lang="en-SG" smtClean="0"/>
              <a:t>9/9/23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727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C0AA4-4B01-5C48-8AE4-8ACFF5CD29CF}" type="datetime1">
              <a:rPr lang="en-SG" smtClean="0"/>
              <a:t>9/9/23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735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6C588-B3E4-6748-ACFC-EA39496AB05C}" type="datetime1">
              <a:rPr lang="en-SG" smtClean="0"/>
              <a:t>9/9/23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594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118A-19C0-0847-B37F-E05234CF1F3A}" type="datetime1">
              <a:rPr lang="en-SG" smtClean="0"/>
              <a:t>9/9/23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794691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38C21-451A-DD43-BD3E-889720743F28}" type="datetime1">
              <a:rPr lang="en-SG" smtClean="0"/>
              <a:t>9/9/23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7931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BA65A-4D3F-7148-9764-BC0A441AB773}" type="datetime1">
              <a:rPr lang="en-SG" smtClean="0"/>
              <a:t>9/9/23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6839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F5168-BC4F-5B45-976F-12FA278C9682}" type="datetime1">
              <a:rPr lang="en-SG" smtClean="0"/>
              <a:t>9/9/23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4947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7FFC8-5FD8-F548-B2BA-FB9B1BCC265C}" type="datetime1">
              <a:rPr lang="en-SG" smtClean="0"/>
              <a:t>9/9/23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2176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96B5E041-ADAA-E24D-8F90-8EB0530917E5}" type="datetime1">
              <a:rPr lang="en-SG" smtClean="0"/>
              <a:t>9/9/23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97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FF4D-EB4B-7044-9702-E89D4F0E2F7B}" type="datetime1">
              <a:rPr lang="en-SG" smtClean="0"/>
              <a:t>9/9/23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180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AC7AD-9E75-A648-BAD6-A9205AABE878}" type="datetime1">
              <a:rPr lang="en-SG" smtClean="0"/>
              <a:t>9/9/23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168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3A1C6-D654-664C-8D80-285A9233F92F}" type="datetime1">
              <a:rPr lang="en-SG" smtClean="0"/>
              <a:t>9/9/23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704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E0070-F7F3-8547-A75C-0828D7CDBAB3}" type="datetime1">
              <a:rPr lang="en-SG" smtClean="0"/>
              <a:t>9/9/23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071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99D4A-6E57-234D-9603-D46399302596}" type="datetime1">
              <a:rPr lang="en-SG" smtClean="0"/>
              <a:t>9/9/23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515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8CD82-7EF5-9747-A39B-D8D4ED6E0C0F}" type="datetime1">
              <a:rPr lang="en-SG" smtClean="0"/>
              <a:t>9/9/23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56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DAD95-263F-7D4E-AC3D-E32B6E098DEF}" type="datetime1">
              <a:rPr lang="en-SG" smtClean="0"/>
              <a:t>9/9/23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365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42392-81A8-BB4A-8782-131CD6BEED32}" type="datetime1">
              <a:rPr lang="en-SG" smtClean="0"/>
              <a:t>9/9/23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812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FD52E7-AA77-EF42-A6B3-7A7AB90B301A}" type="datetime1">
              <a:rPr lang="en-SG" smtClean="0"/>
              <a:t>9/9/23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28DC48-024A-A743-A6DF-E12A487B7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123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ile:Nanyang_Technological_University.svg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emf"/><Relationship Id="rId4" Type="http://schemas.openxmlformats.org/officeDocument/2006/relationships/oleObject" Target="../embeddings/oleObject4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.bin"/><Relationship Id="rId3" Type="http://schemas.openxmlformats.org/officeDocument/2006/relationships/image" Target="../media/image21.emf"/><Relationship Id="rId7" Type="http://schemas.openxmlformats.org/officeDocument/2006/relationships/image" Target="../media/image23.e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.bin"/><Relationship Id="rId11" Type="http://schemas.openxmlformats.org/officeDocument/2006/relationships/image" Target="../media/image25.emf"/><Relationship Id="rId5" Type="http://schemas.openxmlformats.org/officeDocument/2006/relationships/image" Target="../media/image22.emf"/><Relationship Id="rId10" Type="http://schemas.openxmlformats.org/officeDocument/2006/relationships/oleObject" Target="../embeddings/oleObject9.bin"/><Relationship Id="rId4" Type="http://schemas.openxmlformats.org/officeDocument/2006/relationships/oleObject" Target="../embeddings/oleObject6.bin"/><Relationship Id="rId9" Type="http://schemas.openxmlformats.org/officeDocument/2006/relationships/image" Target="../media/image24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emf"/><Relationship Id="rId5" Type="http://schemas.openxmlformats.org/officeDocument/2006/relationships/oleObject" Target="../embeddings/oleObject11.bin"/><Relationship Id="rId4" Type="http://schemas.openxmlformats.org/officeDocument/2006/relationships/image" Target="../media/image26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oleObject" Target="../embeddings/oleObject12.bin"/><Relationship Id="rId7" Type="http://schemas.openxmlformats.org/officeDocument/2006/relationships/oleObject" Target="../embeddings/oleObject14.bin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emf"/><Relationship Id="rId5" Type="http://schemas.openxmlformats.org/officeDocument/2006/relationships/oleObject" Target="../embeddings/oleObject13.bin"/><Relationship Id="rId4" Type="http://schemas.openxmlformats.org/officeDocument/2006/relationships/image" Target="../media/image28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em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tiff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oleObject" Target="../embeddings/oleObject2.bin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0CC5D-B653-2E4C-A89F-BECB49FAA3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Principles of Microeconomics</a:t>
            </a:r>
            <a:br>
              <a:rPr lang="en-US" dirty="0"/>
            </a:br>
            <a:r>
              <a:rPr lang="en-US" sz="2800"/>
              <a:t>Session 5: </a:t>
            </a:r>
            <a:r>
              <a:rPr lang="en-US" sz="2800" dirty="0"/>
              <a:t>On the other side of Tuas </a:t>
            </a:r>
            <a:br>
              <a:rPr lang="en-US" sz="2800" dirty="0"/>
            </a:br>
            <a:r>
              <a:rPr lang="en-US" sz="2800" dirty="0"/>
              <a:t>(Production)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9A2941-AD5B-BB49-AA2B-C2C9D61732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Associate Professor Jonathan Tan</a:t>
            </a:r>
          </a:p>
          <a:p>
            <a:r>
              <a:rPr lang="en-US" i="1" dirty="0" err="1"/>
              <a:t>j.tan@ntu.edu.sg</a:t>
            </a:r>
            <a:endParaRPr lang="en-US" i="1" dirty="0"/>
          </a:p>
        </p:txBody>
      </p:sp>
      <p:pic>
        <p:nvPicPr>
          <p:cNvPr id="4" name="Picture 3" descr="File:Nanyang Technological University.svg - Wikipedia">
            <a:extLst>
              <a:ext uri="{FF2B5EF4-FFF2-40B4-BE49-F238E27FC236}">
                <a16:creationId xmlns:a16="http://schemas.microsoft.com/office/drawing/2014/main" id="{ECBC070E-0449-E540-BA98-8866A8514F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560757" y="3015796"/>
            <a:ext cx="2309608" cy="8264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F9AEB57-CD6E-1E4D-8A25-BAE240CADA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7729870" cy="258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191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2" name="Rectangle 2">
            <a:extLst>
              <a:ext uri="{FF2B5EF4-FFF2-40B4-BE49-F238E27FC236}">
                <a16:creationId xmlns:a16="http://schemas.microsoft.com/office/drawing/2014/main" id="{50D6D352-85F3-2F4E-AA70-C162BB1D28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Innovation</a:t>
            </a:r>
          </a:p>
        </p:txBody>
      </p:sp>
      <p:sp>
        <p:nvSpPr>
          <p:cNvPr id="37893" name="Rectangle 3">
            <a:extLst>
              <a:ext uri="{FF2B5EF4-FFF2-40B4-BE49-F238E27FC236}">
                <a16:creationId xmlns:a16="http://schemas.microsoft.com/office/drawing/2014/main" id="{3D3CB7DA-BCBA-3A47-A3ED-79037D4E06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1638" y="2250726"/>
            <a:ext cx="4828381" cy="4149803"/>
          </a:xfrm>
        </p:spPr>
        <p:txBody>
          <a:bodyPr>
            <a:normAutofit fontScale="92500" lnSpcReduction="10000"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LDMR assumes </a:t>
            </a:r>
            <a:r>
              <a:rPr lang="en-US" altLang="en-US" b="1" dirty="0"/>
              <a:t>constant technology</a:t>
            </a:r>
          </a:p>
          <a:p>
            <a:pPr lvl="1" eaLnBrk="1" hangingPunct="1"/>
            <a:endParaRPr lang="en-US" altLang="en-US" sz="800" dirty="0"/>
          </a:p>
          <a:p>
            <a:r>
              <a:rPr lang="en-US" altLang="en-US" b="1" dirty="0">
                <a:solidFill>
                  <a:srgbClr val="C00000"/>
                </a:solidFill>
              </a:rPr>
              <a:t>Changes in technology </a:t>
            </a:r>
            <a:r>
              <a:rPr lang="en-US" altLang="en-US" dirty="0"/>
              <a:t>will cause </a:t>
            </a:r>
            <a:r>
              <a:rPr lang="en-US" altLang="en-US" b="1" dirty="0"/>
              <a:t>shifts</a:t>
            </a:r>
            <a:r>
              <a:rPr lang="en-US" altLang="en-US" dirty="0"/>
              <a:t> in the total product curve</a:t>
            </a:r>
          </a:p>
          <a:p>
            <a:endParaRPr lang="en-US" altLang="en-US" sz="1300" dirty="0"/>
          </a:p>
          <a:p>
            <a:r>
              <a:rPr lang="en-US" altLang="en-US" b="1" dirty="0"/>
              <a:t>More output can be produced with same inputs</a:t>
            </a:r>
          </a:p>
          <a:p>
            <a:endParaRPr lang="en-US" altLang="en-US" sz="1300" dirty="0"/>
          </a:p>
          <a:p>
            <a:r>
              <a:rPr lang="en-US" altLang="en-US" b="1" dirty="0">
                <a:solidFill>
                  <a:srgbClr val="C00000"/>
                </a:solidFill>
              </a:rPr>
              <a:t>Labor productivity can increase if there are improvements in technology</a:t>
            </a:r>
            <a:r>
              <a:rPr lang="en-US" altLang="en-US" dirty="0"/>
              <a:t>, even though any given production process exhibits diminishing returns to labor</a:t>
            </a:r>
            <a:endParaRPr lang="en-US" altLang="en-US" sz="3300" dirty="0"/>
          </a:p>
        </p:txBody>
      </p:sp>
      <p:sp>
        <p:nvSpPr>
          <p:cNvPr id="7" name="Line 9">
            <a:extLst>
              <a:ext uri="{FF2B5EF4-FFF2-40B4-BE49-F238E27FC236}">
                <a16:creationId xmlns:a16="http://schemas.microsoft.com/office/drawing/2014/main" id="{494B4DF0-1829-474B-A8FB-696C4F180068}"/>
              </a:ext>
            </a:extLst>
          </p:cNvPr>
          <p:cNvSpPr>
            <a:spLocks noChangeShapeType="1"/>
          </p:cNvSpPr>
          <p:nvPr/>
        </p:nvSpPr>
        <p:spPr bwMode="auto">
          <a:xfrm>
            <a:off x="5552321" y="2030141"/>
            <a:ext cx="14287" cy="43561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733950C1-D04D-E642-B112-2A57A7186B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7908" y="2114279"/>
            <a:ext cx="904875" cy="284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>
              <a:lnSpc>
                <a:spcPct val="80000"/>
              </a:lnSpc>
            </a:pPr>
            <a:r>
              <a:rPr lang="en-US" altLang="en-US" sz="1600">
                <a:solidFill>
                  <a:schemeClr val="tx1"/>
                </a:solidFill>
                <a:latin typeface="Arial" panose="020B0604020202020204" pitchFamily="34" charset="0"/>
              </a:rPr>
              <a:t>Output</a:t>
            </a:r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D7281EBF-0F77-4845-8AF7-9439B1937C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6707" y="4519342"/>
            <a:ext cx="468078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50</a:t>
            </a:r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FD563066-367D-7B40-86F4-694CAACAAA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44307" y="2728642"/>
            <a:ext cx="610746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100</a:t>
            </a:r>
          </a:p>
        </p:txBody>
      </p:sp>
      <p:grpSp>
        <p:nvGrpSpPr>
          <p:cNvPr id="11" name="Group 52">
            <a:extLst>
              <a:ext uri="{FF2B5EF4-FFF2-40B4-BE49-F238E27FC236}">
                <a16:creationId xmlns:a16="http://schemas.microsoft.com/office/drawing/2014/main" id="{A1773659-FD02-174C-91C1-D0C8270957E3}"/>
              </a:ext>
            </a:extLst>
          </p:cNvPr>
          <p:cNvGrpSpPr>
            <a:grpSpLocks/>
          </p:cNvGrpSpPr>
          <p:nvPr/>
        </p:nvGrpSpPr>
        <p:grpSpPr bwMode="auto">
          <a:xfrm>
            <a:off x="5325308" y="5987780"/>
            <a:ext cx="5972175" cy="719137"/>
            <a:chOff x="1240" y="3533"/>
            <a:chExt cx="3762" cy="453"/>
          </a:xfrm>
        </p:grpSpPr>
        <p:sp>
          <p:nvSpPr>
            <p:cNvPr id="12" name="Line 10">
              <a:extLst>
                <a:ext uri="{FF2B5EF4-FFF2-40B4-BE49-F238E27FC236}">
                  <a16:creationId xmlns:a16="http://schemas.microsoft.com/office/drawing/2014/main" id="{6B89D9EC-7708-F24D-8833-3B3797CFCFB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80" y="3772"/>
              <a:ext cx="28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Rectangle 11">
              <a:extLst>
                <a:ext uri="{FF2B5EF4-FFF2-40B4-BE49-F238E27FC236}">
                  <a16:creationId xmlns:a16="http://schemas.microsoft.com/office/drawing/2014/main" id="{63250A18-8524-6446-9754-5DBEDD5D19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9" y="3533"/>
              <a:ext cx="813" cy="3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Labor per</a:t>
              </a:r>
            </a:p>
            <a:p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time period</a:t>
              </a:r>
            </a:p>
          </p:txBody>
        </p:sp>
        <p:sp>
          <p:nvSpPr>
            <p:cNvPr id="14" name="Rectangle 15">
              <a:extLst>
                <a:ext uri="{FF2B5EF4-FFF2-40B4-BE49-F238E27FC236}">
                  <a16:creationId xmlns:a16="http://schemas.microsoft.com/office/drawing/2014/main" id="{349CC3D1-76A6-0245-A7B6-7D4E4F9D19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0" y="3736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0</a:t>
              </a:r>
            </a:p>
          </p:txBody>
        </p:sp>
        <p:sp>
          <p:nvSpPr>
            <p:cNvPr id="15" name="Rectangle 16">
              <a:extLst>
                <a:ext uri="{FF2B5EF4-FFF2-40B4-BE49-F238E27FC236}">
                  <a16:creationId xmlns:a16="http://schemas.microsoft.com/office/drawing/2014/main" id="{27865A63-CF4C-294F-9C13-C95C01618D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9" y="3736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2</a:t>
              </a:r>
            </a:p>
          </p:txBody>
        </p:sp>
        <p:sp>
          <p:nvSpPr>
            <p:cNvPr id="16" name="Rectangle 17">
              <a:extLst>
                <a:ext uri="{FF2B5EF4-FFF2-40B4-BE49-F238E27FC236}">
                  <a16:creationId xmlns:a16="http://schemas.microsoft.com/office/drawing/2014/main" id="{0AC2204E-0D79-2246-BB6C-76E5F7DAC4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88" y="3736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3</a:t>
              </a:r>
            </a:p>
          </p:txBody>
        </p:sp>
        <p:sp>
          <p:nvSpPr>
            <p:cNvPr id="17" name="Rectangle 18">
              <a:extLst>
                <a:ext uri="{FF2B5EF4-FFF2-40B4-BE49-F238E27FC236}">
                  <a16:creationId xmlns:a16="http://schemas.microsoft.com/office/drawing/2014/main" id="{9842E0BF-C015-8C43-901C-D8FD1E69A2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8" y="3736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4</a:t>
              </a:r>
            </a:p>
          </p:txBody>
        </p:sp>
        <p:sp>
          <p:nvSpPr>
            <p:cNvPr id="18" name="Rectangle 19">
              <a:extLst>
                <a:ext uri="{FF2B5EF4-FFF2-40B4-BE49-F238E27FC236}">
                  <a16:creationId xmlns:a16="http://schemas.microsoft.com/office/drawing/2014/main" id="{996032DD-3238-DC43-939C-2FA25E08CC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88" y="3736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5</a:t>
              </a:r>
            </a:p>
          </p:txBody>
        </p:sp>
        <p:sp>
          <p:nvSpPr>
            <p:cNvPr id="19" name="Rectangle 20">
              <a:extLst>
                <a:ext uri="{FF2B5EF4-FFF2-40B4-BE49-F238E27FC236}">
                  <a16:creationId xmlns:a16="http://schemas.microsoft.com/office/drawing/2014/main" id="{E6B07817-73CA-4F48-A312-5A5DF8F043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7" y="3736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6</a:t>
              </a:r>
            </a:p>
          </p:txBody>
        </p:sp>
        <p:sp>
          <p:nvSpPr>
            <p:cNvPr id="20" name="Rectangle 21">
              <a:extLst>
                <a:ext uri="{FF2B5EF4-FFF2-40B4-BE49-F238E27FC236}">
                  <a16:creationId xmlns:a16="http://schemas.microsoft.com/office/drawing/2014/main" id="{74FED480-7CBD-8846-B0AA-79F4089F5F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87" y="3736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7</a:t>
              </a:r>
            </a:p>
          </p:txBody>
        </p:sp>
        <p:sp>
          <p:nvSpPr>
            <p:cNvPr id="21" name="Rectangle 22">
              <a:extLst>
                <a:ext uri="{FF2B5EF4-FFF2-40B4-BE49-F238E27FC236}">
                  <a16:creationId xmlns:a16="http://schemas.microsoft.com/office/drawing/2014/main" id="{DF2402CD-4596-EF4F-9A2E-FA1D9228BE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6" y="3736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8</a:t>
              </a:r>
            </a:p>
          </p:txBody>
        </p:sp>
        <p:sp>
          <p:nvSpPr>
            <p:cNvPr id="22" name="Rectangle 23">
              <a:extLst>
                <a:ext uri="{FF2B5EF4-FFF2-40B4-BE49-F238E27FC236}">
                  <a16:creationId xmlns:a16="http://schemas.microsoft.com/office/drawing/2014/main" id="{5AD8F2D2-12E9-F541-A24B-30B30C03D9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86" y="3736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9</a:t>
              </a:r>
            </a:p>
          </p:txBody>
        </p:sp>
        <p:sp>
          <p:nvSpPr>
            <p:cNvPr id="23" name="Rectangle 24">
              <a:extLst>
                <a:ext uri="{FF2B5EF4-FFF2-40B4-BE49-F238E27FC236}">
                  <a16:creationId xmlns:a16="http://schemas.microsoft.com/office/drawing/2014/main" id="{A689EC1A-4A03-8942-BFEE-DCC3F575DD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36" y="3736"/>
              <a:ext cx="29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10</a:t>
              </a:r>
            </a:p>
          </p:txBody>
        </p:sp>
        <p:sp>
          <p:nvSpPr>
            <p:cNvPr id="24" name="Rectangle 25">
              <a:extLst>
                <a:ext uri="{FF2B5EF4-FFF2-40B4-BE49-F238E27FC236}">
                  <a16:creationId xmlns:a16="http://schemas.microsoft.com/office/drawing/2014/main" id="{CC422DEC-0A54-FB4E-9D2C-E28ADDF405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9" y="3736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25" name="Group 49">
            <a:extLst>
              <a:ext uri="{FF2B5EF4-FFF2-40B4-BE49-F238E27FC236}">
                <a16:creationId xmlns:a16="http://schemas.microsoft.com/office/drawing/2014/main" id="{6C5ED35F-ED0F-3543-95B3-C9F8596101F4}"/>
              </a:ext>
            </a:extLst>
          </p:cNvPr>
          <p:cNvGrpSpPr>
            <a:grpSpLocks/>
          </p:cNvGrpSpPr>
          <p:nvPr/>
        </p:nvGrpSpPr>
        <p:grpSpPr bwMode="auto">
          <a:xfrm>
            <a:off x="5584070" y="4035154"/>
            <a:ext cx="4710112" cy="2335212"/>
            <a:chOff x="1394" y="2323"/>
            <a:chExt cx="2967" cy="1471"/>
          </a:xfrm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88BCEE8F-FF51-C14F-8060-973F92ADB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4" y="2597"/>
              <a:ext cx="2679" cy="1197"/>
            </a:xfrm>
            <a:custGeom>
              <a:avLst/>
              <a:gdLst>
                <a:gd name="T0" fmla="*/ 0 w 2679"/>
                <a:gd name="T1" fmla="*/ 1196 h 1197"/>
                <a:gd name="T2" fmla="*/ 124 w 2679"/>
                <a:gd name="T3" fmla="*/ 1172 h 1197"/>
                <a:gd name="T4" fmla="*/ 248 w 2679"/>
                <a:gd name="T5" fmla="*/ 1141 h 1197"/>
                <a:gd name="T6" fmla="*/ 365 w 2679"/>
                <a:gd name="T7" fmla="*/ 1105 h 1197"/>
                <a:gd name="T8" fmla="*/ 476 w 2679"/>
                <a:gd name="T9" fmla="*/ 1050 h 1197"/>
                <a:gd name="T10" fmla="*/ 580 w 2679"/>
                <a:gd name="T11" fmla="*/ 984 h 1197"/>
                <a:gd name="T12" fmla="*/ 678 w 2679"/>
                <a:gd name="T13" fmla="*/ 905 h 1197"/>
                <a:gd name="T14" fmla="*/ 769 w 2679"/>
                <a:gd name="T15" fmla="*/ 820 h 1197"/>
                <a:gd name="T16" fmla="*/ 860 w 2679"/>
                <a:gd name="T17" fmla="*/ 717 h 1197"/>
                <a:gd name="T18" fmla="*/ 906 w 2679"/>
                <a:gd name="T19" fmla="*/ 656 h 1197"/>
                <a:gd name="T20" fmla="*/ 958 w 2679"/>
                <a:gd name="T21" fmla="*/ 589 h 1197"/>
                <a:gd name="T22" fmla="*/ 1049 w 2679"/>
                <a:gd name="T23" fmla="*/ 443 h 1197"/>
                <a:gd name="T24" fmla="*/ 1095 w 2679"/>
                <a:gd name="T25" fmla="*/ 371 h 1197"/>
                <a:gd name="T26" fmla="*/ 1140 w 2679"/>
                <a:gd name="T27" fmla="*/ 304 h 1197"/>
                <a:gd name="T28" fmla="*/ 1180 w 2679"/>
                <a:gd name="T29" fmla="*/ 243 h 1197"/>
                <a:gd name="T30" fmla="*/ 1219 w 2679"/>
                <a:gd name="T31" fmla="*/ 195 h 1197"/>
                <a:gd name="T32" fmla="*/ 1251 w 2679"/>
                <a:gd name="T33" fmla="*/ 158 h 1197"/>
                <a:gd name="T34" fmla="*/ 1277 w 2679"/>
                <a:gd name="T35" fmla="*/ 128 h 1197"/>
                <a:gd name="T36" fmla="*/ 1310 w 2679"/>
                <a:gd name="T37" fmla="*/ 104 h 1197"/>
                <a:gd name="T38" fmla="*/ 1329 w 2679"/>
                <a:gd name="T39" fmla="*/ 85 h 1197"/>
                <a:gd name="T40" fmla="*/ 1381 w 2679"/>
                <a:gd name="T41" fmla="*/ 61 h 1197"/>
                <a:gd name="T42" fmla="*/ 1440 w 2679"/>
                <a:gd name="T43" fmla="*/ 43 h 1197"/>
                <a:gd name="T44" fmla="*/ 1505 w 2679"/>
                <a:gd name="T45" fmla="*/ 25 h 1197"/>
                <a:gd name="T46" fmla="*/ 1577 w 2679"/>
                <a:gd name="T47" fmla="*/ 13 h 1197"/>
                <a:gd name="T48" fmla="*/ 1720 w 2679"/>
                <a:gd name="T49" fmla="*/ 0 h 1197"/>
                <a:gd name="T50" fmla="*/ 1785 w 2679"/>
                <a:gd name="T51" fmla="*/ 0 h 1197"/>
                <a:gd name="T52" fmla="*/ 1851 w 2679"/>
                <a:gd name="T53" fmla="*/ 7 h 1197"/>
                <a:gd name="T54" fmla="*/ 1981 w 2679"/>
                <a:gd name="T55" fmla="*/ 31 h 1197"/>
                <a:gd name="T56" fmla="*/ 2053 w 2679"/>
                <a:gd name="T57" fmla="*/ 55 h 1197"/>
                <a:gd name="T58" fmla="*/ 2131 w 2679"/>
                <a:gd name="T59" fmla="*/ 85 h 1197"/>
                <a:gd name="T60" fmla="*/ 2202 w 2679"/>
                <a:gd name="T61" fmla="*/ 122 h 1197"/>
                <a:gd name="T62" fmla="*/ 2274 w 2679"/>
                <a:gd name="T63" fmla="*/ 158 h 1197"/>
                <a:gd name="T64" fmla="*/ 2333 w 2679"/>
                <a:gd name="T65" fmla="*/ 201 h 1197"/>
                <a:gd name="T66" fmla="*/ 2378 w 2679"/>
                <a:gd name="T67" fmla="*/ 249 h 1197"/>
                <a:gd name="T68" fmla="*/ 2483 w 2679"/>
                <a:gd name="T69" fmla="*/ 352 h 1197"/>
                <a:gd name="T70" fmla="*/ 2535 w 2679"/>
                <a:gd name="T71" fmla="*/ 413 h 1197"/>
                <a:gd name="T72" fmla="*/ 2593 w 2679"/>
                <a:gd name="T73" fmla="*/ 486 h 1197"/>
                <a:gd name="T74" fmla="*/ 2639 w 2679"/>
                <a:gd name="T75" fmla="*/ 547 h 1197"/>
                <a:gd name="T76" fmla="*/ 2658 w 2679"/>
                <a:gd name="T77" fmla="*/ 577 h 1197"/>
                <a:gd name="T78" fmla="*/ 2678 w 2679"/>
                <a:gd name="T79" fmla="*/ 595 h 1197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2679"/>
                <a:gd name="T121" fmla="*/ 0 h 1197"/>
                <a:gd name="T122" fmla="*/ 2679 w 2679"/>
                <a:gd name="T123" fmla="*/ 1197 h 1197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2679" h="1197">
                  <a:moveTo>
                    <a:pt x="0" y="1196"/>
                  </a:moveTo>
                  <a:lnTo>
                    <a:pt x="124" y="1172"/>
                  </a:lnTo>
                  <a:lnTo>
                    <a:pt x="248" y="1141"/>
                  </a:lnTo>
                  <a:lnTo>
                    <a:pt x="365" y="1105"/>
                  </a:lnTo>
                  <a:lnTo>
                    <a:pt x="476" y="1050"/>
                  </a:lnTo>
                  <a:lnTo>
                    <a:pt x="580" y="984"/>
                  </a:lnTo>
                  <a:lnTo>
                    <a:pt x="678" y="905"/>
                  </a:lnTo>
                  <a:lnTo>
                    <a:pt x="769" y="820"/>
                  </a:lnTo>
                  <a:lnTo>
                    <a:pt x="860" y="717"/>
                  </a:lnTo>
                  <a:lnTo>
                    <a:pt x="906" y="656"/>
                  </a:lnTo>
                  <a:lnTo>
                    <a:pt x="958" y="589"/>
                  </a:lnTo>
                  <a:lnTo>
                    <a:pt x="1049" y="443"/>
                  </a:lnTo>
                  <a:lnTo>
                    <a:pt x="1095" y="371"/>
                  </a:lnTo>
                  <a:lnTo>
                    <a:pt x="1140" y="304"/>
                  </a:lnTo>
                  <a:lnTo>
                    <a:pt x="1180" y="243"/>
                  </a:lnTo>
                  <a:lnTo>
                    <a:pt x="1219" y="195"/>
                  </a:lnTo>
                  <a:lnTo>
                    <a:pt x="1251" y="158"/>
                  </a:lnTo>
                  <a:lnTo>
                    <a:pt x="1277" y="128"/>
                  </a:lnTo>
                  <a:lnTo>
                    <a:pt x="1310" y="104"/>
                  </a:lnTo>
                  <a:lnTo>
                    <a:pt x="1329" y="85"/>
                  </a:lnTo>
                  <a:lnTo>
                    <a:pt x="1381" y="61"/>
                  </a:lnTo>
                  <a:lnTo>
                    <a:pt x="1440" y="43"/>
                  </a:lnTo>
                  <a:lnTo>
                    <a:pt x="1505" y="25"/>
                  </a:lnTo>
                  <a:lnTo>
                    <a:pt x="1577" y="13"/>
                  </a:lnTo>
                  <a:lnTo>
                    <a:pt x="1720" y="0"/>
                  </a:lnTo>
                  <a:lnTo>
                    <a:pt x="1785" y="0"/>
                  </a:lnTo>
                  <a:lnTo>
                    <a:pt x="1851" y="7"/>
                  </a:lnTo>
                  <a:lnTo>
                    <a:pt x="1981" y="31"/>
                  </a:lnTo>
                  <a:lnTo>
                    <a:pt x="2053" y="55"/>
                  </a:lnTo>
                  <a:lnTo>
                    <a:pt x="2131" y="85"/>
                  </a:lnTo>
                  <a:lnTo>
                    <a:pt x="2202" y="122"/>
                  </a:lnTo>
                  <a:lnTo>
                    <a:pt x="2274" y="158"/>
                  </a:lnTo>
                  <a:lnTo>
                    <a:pt x="2333" y="201"/>
                  </a:lnTo>
                  <a:lnTo>
                    <a:pt x="2378" y="249"/>
                  </a:lnTo>
                  <a:lnTo>
                    <a:pt x="2483" y="352"/>
                  </a:lnTo>
                  <a:lnTo>
                    <a:pt x="2535" y="413"/>
                  </a:lnTo>
                  <a:lnTo>
                    <a:pt x="2593" y="486"/>
                  </a:lnTo>
                  <a:lnTo>
                    <a:pt x="2639" y="547"/>
                  </a:lnTo>
                  <a:lnTo>
                    <a:pt x="2658" y="577"/>
                  </a:lnTo>
                  <a:lnTo>
                    <a:pt x="2678" y="595"/>
                  </a:lnTo>
                </a:path>
              </a:pathLst>
            </a:custGeom>
            <a:noFill/>
            <a:ln w="50800" cap="rnd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Line 26">
              <a:extLst>
                <a:ext uri="{FF2B5EF4-FFF2-40B4-BE49-F238E27FC236}">
                  <a16:creationId xmlns:a16="http://schemas.microsoft.com/office/drawing/2014/main" id="{795EF48E-B236-0A44-982C-B73FF8C11B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32" y="2642"/>
              <a:ext cx="0" cy="110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Line 27">
              <a:extLst>
                <a:ext uri="{FF2B5EF4-FFF2-40B4-BE49-F238E27FC236}">
                  <a16:creationId xmlns:a16="http://schemas.microsoft.com/office/drawing/2014/main" id="{3D7CD7F9-5FCB-FD42-94A4-C74954DB08F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95" y="2640"/>
              <a:ext cx="1349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C49AD3F5-567D-3D45-B157-78ECB3D6D5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4" y="259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0" name="Rectangle 36">
              <a:extLst>
                <a:ext uri="{FF2B5EF4-FFF2-40B4-BE49-F238E27FC236}">
                  <a16:creationId xmlns:a16="http://schemas.microsoft.com/office/drawing/2014/main" id="{B76F5426-DE3B-3D41-89C9-EA7BC7599F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19" y="2323"/>
              <a:ext cx="23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A</a:t>
              </a:r>
            </a:p>
          </p:txBody>
        </p:sp>
        <p:sp>
          <p:nvSpPr>
            <p:cNvPr id="31" name="Rectangle 39">
              <a:extLst>
                <a:ext uri="{FF2B5EF4-FFF2-40B4-BE49-F238E27FC236}">
                  <a16:creationId xmlns:a16="http://schemas.microsoft.com/office/drawing/2014/main" id="{05B770D0-3AEA-3E44-B34C-0CFD50C58D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61" y="3065"/>
              <a:ext cx="30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O</a:t>
              </a:r>
              <a:r>
                <a:rPr lang="en-US" altLang="en-US" sz="20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32" name="Group 55">
            <a:extLst>
              <a:ext uri="{FF2B5EF4-FFF2-40B4-BE49-F238E27FC236}">
                <a16:creationId xmlns:a16="http://schemas.microsoft.com/office/drawing/2014/main" id="{127AF309-C43E-A645-B630-3A26BA5BC109}"/>
              </a:ext>
            </a:extLst>
          </p:cNvPr>
          <p:cNvGrpSpPr>
            <a:grpSpLocks/>
          </p:cNvGrpSpPr>
          <p:nvPr/>
        </p:nvGrpSpPr>
        <p:grpSpPr bwMode="auto">
          <a:xfrm>
            <a:off x="5568195" y="2055541"/>
            <a:ext cx="4748212" cy="4344988"/>
            <a:chOff x="1393" y="1056"/>
            <a:chExt cx="2991" cy="2737"/>
          </a:xfrm>
        </p:grpSpPr>
        <p:sp>
          <p:nvSpPr>
            <p:cNvPr id="33" name="Line 33">
              <a:extLst>
                <a:ext uri="{FF2B5EF4-FFF2-40B4-BE49-F238E27FC236}">
                  <a16:creationId xmlns:a16="http://schemas.microsoft.com/office/drawing/2014/main" id="{88437130-A113-1141-89B0-B6879618AF8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69" y="1130"/>
              <a:ext cx="9" cy="266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4">
              <a:extLst>
                <a:ext uri="{FF2B5EF4-FFF2-40B4-BE49-F238E27FC236}">
                  <a16:creationId xmlns:a16="http://schemas.microsoft.com/office/drawing/2014/main" id="{F319A4D7-A296-4C48-8158-469CFCD3B7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" y="1121"/>
              <a:ext cx="2735" cy="2625"/>
            </a:xfrm>
            <a:custGeom>
              <a:avLst/>
              <a:gdLst>
                <a:gd name="T0" fmla="*/ 0 w 2735"/>
                <a:gd name="T1" fmla="*/ 2624 h 2625"/>
                <a:gd name="T2" fmla="*/ 34 w 2735"/>
                <a:gd name="T3" fmla="*/ 2600 h 2625"/>
                <a:gd name="T4" fmla="*/ 73 w 2735"/>
                <a:gd name="T5" fmla="*/ 2576 h 2625"/>
                <a:gd name="T6" fmla="*/ 126 w 2735"/>
                <a:gd name="T7" fmla="*/ 2540 h 2625"/>
                <a:gd name="T8" fmla="*/ 186 w 2735"/>
                <a:gd name="T9" fmla="*/ 2504 h 2625"/>
                <a:gd name="T10" fmla="*/ 312 w 2735"/>
                <a:gd name="T11" fmla="*/ 2408 h 2625"/>
                <a:gd name="T12" fmla="*/ 372 w 2735"/>
                <a:gd name="T13" fmla="*/ 2348 h 2625"/>
                <a:gd name="T14" fmla="*/ 425 w 2735"/>
                <a:gd name="T15" fmla="*/ 2288 h 2625"/>
                <a:gd name="T16" fmla="*/ 471 w 2735"/>
                <a:gd name="T17" fmla="*/ 2217 h 2625"/>
                <a:gd name="T18" fmla="*/ 525 w 2735"/>
                <a:gd name="T19" fmla="*/ 2145 h 2625"/>
                <a:gd name="T20" fmla="*/ 617 w 2735"/>
                <a:gd name="T21" fmla="*/ 1971 h 2625"/>
                <a:gd name="T22" fmla="*/ 717 w 2735"/>
                <a:gd name="T23" fmla="*/ 1779 h 2625"/>
                <a:gd name="T24" fmla="*/ 817 w 2735"/>
                <a:gd name="T25" fmla="*/ 1563 h 2625"/>
                <a:gd name="T26" fmla="*/ 870 w 2735"/>
                <a:gd name="T27" fmla="*/ 1444 h 2625"/>
                <a:gd name="T28" fmla="*/ 929 w 2735"/>
                <a:gd name="T29" fmla="*/ 1300 h 2625"/>
                <a:gd name="T30" fmla="*/ 996 w 2735"/>
                <a:gd name="T31" fmla="*/ 1150 h 2625"/>
                <a:gd name="T32" fmla="*/ 1055 w 2735"/>
                <a:gd name="T33" fmla="*/ 1000 h 2625"/>
                <a:gd name="T34" fmla="*/ 1115 w 2735"/>
                <a:gd name="T35" fmla="*/ 850 h 2625"/>
                <a:gd name="T36" fmla="*/ 1175 w 2735"/>
                <a:gd name="T37" fmla="*/ 713 h 2625"/>
                <a:gd name="T38" fmla="*/ 1221 w 2735"/>
                <a:gd name="T39" fmla="*/ 587 h 2625"/>
                <a:gd name="T40" fmla="*/ 1248 w 2735"/>
                <a:gd name="T41" fmla="*/ 533 h 2625"/>
                <a:gd name="T42" fmla="*/ 1268 w 2735"/>
                <a:gd name="T43" fmla="*/ 485 h 2625"/>
                <a:gd name="T44" fmla="*/ 1301 w 2735"/>
                <a:gd name="T45" fmla="*/ 407 h 2625"/>
                <a:gd name="T46" fmla="*/ 1334 w 2735"/>
                <a:gd name="T47" fmla="*/ 347 h 2625"/>
                <a:gd name="T48" fmla="*/ 1354 w 2735"/>
                <a:gd name="T49" fmla="*/ 293 h 2625"/>
                <a:gd name="T50" fmla="*/ 1374 w 2735"/>
                <a:gd name="T51" fmla="*/ 257 h 2625"/>
                <a:gd name="T52" fmla="*/ 1394 w 2735"/>
                <a:gd name="T53" fmla="*/ 221 h 2625"/>
                <a:gd name="T54" fmla="*/ 1414 w 2735"/>
                <a:gd name="T55" fmla="*/ 197 h 2625"/>
                <a:gd name="T56" fmla="*/ 1460 w 2735"/>
                <a:gd name="T57" fmla="*/ 143 h 2625"/>
                <a:gd name="T58" fmla="*/ 1513 w 2735"/>
                <a:gd name="T59" fmla="*/ 95 h 2625"/>
                <a:gd name="T60" fmla="*/ 1573 w 2735"/>
                <a:gd name="T61" fmla="*/ 59 h 2625"/>
                <a:gd name="T62" fmla="*/ 1633 w 2735"/>
                <a:gd name="T63" fmla="*/ 35 h 2625"/>
                <a:gd name="T64" fmla="*/ 1699 w 2735"/>
                <a:gd name="T65" fmla="*/ 17 h 2625"/>
                <a:gd name="T66" fmla="*/ 1765 w 2735"/>
                <a:gd name="T67" fmla="*/ 5 h 2625"/>
                <a:gd name="T68" fmla="*/ 1838 w 2735"/>
                <a:gd name="T69" fmla="*/ 0 h 2625"/>
                <a:gd name="T70" fmla="*/ 1911 w 2735"/>
                <a:gd name="T71" fmla="*/ 0 h 2625"/>
                <a:gd name="T72" fmla="*/ 1978 w 2735"/>
                <a:gd name="T73" fmla="*/ 0 h 2625"/>
                <a:gd name="T74" fmla="*/ 2031 w 2735"/>
                <a:gd name="T75" fmla="*/ 0 h 2625"/>
                <a:gd name="T76" fmla="*/ 2077 w 2735"/>
                <a:gd name="T77" fmla="*/ 0 h 2625"/>
                <a:gd name="T78" fmla="*/ 2124 w 2735"/>
                <a:gd name="T79" fmla="*/ 11 h 2625"/>
                <a:gd name="T80" fmla="*/ 2177 w 2735"/>
                <a:gd name="T81" fmla="*/ 29 h 2625"/>
                <a:gd name="T82" fmla="*/ 2243 w 2735"/>
                <a:gd name="T83" fmla="*/ 59 h 2625"/>
                <a:gd name="T84" fmla="*/ 2316 w 2735"/>
                <a:gd name="T85" fmla="*/ 101 h 2625"/>
                <a:gd name="T86" fmla="*/ 2396 w 2735"/>
                <a:gd name="T87" fmla="*/ 149 h 2625"/>
                <a:gd name="T88" fmla="*/ 2469 w 2735"/>
                <a:gd name="T89" fmla="*/ 209 h 2625"/>
                <a:gd name="T90" fmla="*/ 2502 w 2735"/>
                <a:gd name="T91" fmla="*/ 245 h 2625"/>
                <a:gd name="T92" fmla="*/ 2535 w 2735"/>
                <a:gd name="T93" fmla="*/ 293 h 2625"/>
                <a:gd name="T94" fmla="*/ 2608 w 2735"/>
                <a:gd name="T95" fmla="*/ 401 h 2625"/>
                <a:gd name="T96" fmla="*/ 2635 w 2735"/>
                <a:gd name="T97" fmla="*/ 449 h 2625"/>
                <a:gd name="T98" fmla="*/ 2668 w 2735"/>
                <a:gd name="T99" fmla="*/ 497 h 2625"/>
                <a:gd name="T100" fmla="*/ 2688 w 2735"/>
                <a:gd name="T101" fmla="*/ 539 h 2625"/>
                <a:gd name="T102" fmla="*/ 2708 w 2735"/>
                <a:gd name="T103" fmla="*/ 569 h 2625"/>
                <a:gd name="T104" fmla="*/ 2721 w 2735"/>
                <a:gd name="T105" fmla="*/ 587 h 2625"/>
                <a:gd name="T106" fmla="*/ 2727 w 2735"/>
                <a:gd name="T107" fmla="*/ 599 h 2625"/>
                <a:gd name="T108" fmla="*/ 2734 w 2735"/>
                <a:gd name="T109" fmla="*/ 599 h 2625"/>
                <a:gd name="T110" fmla="*/ 2727 w 2735"/>
                <a:gd name="T111" fmla="*/ 587 h 2625"/>
                <a:gd name="T112" fmla="*/ 2727 w 2735"/>
                <a:gd name="T113" fmla="*/ 581 h 262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2735"/>
                <a:gd name="T172" fmla="*/ 0 h 2625"/>
                <a:gd name="T173" fmla="*/ 2735 w 2735"/>
                <a:gd name="T174" fmla="*/ 2625 h 2625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2735" h="2625">
                  <a:moveTo>
                    <a:pt x="0" y="2624"/>
                  </a:moveTo>
                  <a:lnTo>
                    <a:pt x="34" y="2600"/>
                  </a:lnTo>
                  <a:lnTo>
                    <a:pt x="73" y="2576"/>
                  </a:lnTo>
                  <a:lnTo>
                    <a:pt x="126" y="2540"/>
                  </a:lnTo>
                  <a:lnTo>
                    <a:pt x="186" y="2504"/>
                  </a:lnTo>
                  <a:lnTo>
                    <a:pt x="312" y="2408"/>
                  </a:lnTo>
                  <a:lnTo>
                    <a:pt x="372" y="2348"/>
                  </a:lnTo>
                  <a:lnTo>
                    <a:pt x="425" y="2288"/>
                  </a:lnTo>
                  <a:lnTo>
                    <a:pt x="471" y="2217"/>
                  </a:lnTo>
                  <a:lnTo>
                    <a:pt x="525" y="2145"/>
                  </a:lnTo>
                  <a:lnTo>
                    <a:pt x="617" y="1971"/>
                  </a:lnTo>
                  <a:lnTo>
                    <a:pt x="717" y="1779"/>
                  </a:lnTo>
                  <a:lnTo>
                    <a:pt x="817" y="1563"/>
                  </a:lnTo>
                  <a:lnTo>
                    <a:pt x="870" y="1444"/>
                  </a:lnTo>
                  <a:lnTo>
                    <a:pt x="929" y="1300"/>
                  </a:lnTo>
                  <a:lnTo>
                    <a:pt x="996" y="1150"/>
                  </a:lnTo>
                  <a:lnTo>
                    <a:pt x="1055" y="1000"/>
                  </a:lnTo>
                  <a:lnTo>
                    <a:pt x="1115" y="850"/>
                  </a:lnTo>
                  <a:lnTo>
                    <a:pt x="1175" y="713"/>
                  </a:lnTo>
                  <a:lnTo>
                    <a:pt x="1221" y="587"/>
                  </a:lnTo>
                  <a:lnTo>
                    <a:pt x="1248" y="533"/>
                  </a:lnTo>
                  <a:lnTo>
                    <a:pt x="1268" y="485"/>
                  </a:lnTo>
                  <a:lnTo>
                    <a:pt x="1301" y="407"/>
                  </a:lnTo>
                  <a:lnTo>
                    <a:pt x="1334" y="347"/>
                  </a:lnTo>
                  <a:lnTo>
                    <a:pt x="1354" y="293"/>
                  </a:lnTo>
                  <a:lnTo>
                    <a:pt x="1374" y="257"/>
                  </a:lnTo>
                  <a:lnTo>
                    <a:pt x="1394" y="221"/>
                  </a:lnTo>
                  <a:lnTo>
                    <a:pt x="1414" y="197"/>
                  </a:lnTo>
                  <a:lnTo>
                    <a:pt x="1460" y="143"/>
                  </a:lnTo>
                  <a:lnTo>
                    <a:pt x="1513" y="95"/>
                  </a:lnTo>
                  <a:lnTo>
                    <a:pt x="1573" y="59"/>
                  </a:lnTo>
                  <a:lnTo>
                    <a:pt x="1633" y="35"/>
                  </a:lnTo>
                  <a:lnTo>
                    <a:pt x="1699" y="17"/>
                  </a:lnTo>
                  <a:lnTo>
                    <a:pt x="1765" y="5"/>
                  </a:lnTo>
                  <a:lnTo>
                    <a:pt x="1838" y="0"/>
                  </a:lnTo>
                  <a:lnTo>
                    <a:pt x="1911" y="0"/>
                  </a:lnTo>
                  <a:lnTo>
                    <a:pt x="1978" y="0"/>
                  </a:lnTo>
                  <a:lnTo>
                    <a:pt x="2031" y="0"/>
                  </a:lnTo>
                  <a:lnTo>
                    <a:pt x="2077" y="0"/>
                  </a:lnTo>
                  <a:lnTo>
                    <a:pt x="2124" y="11"/>
                  </a:lnTo>
                  <a:lnTo>
                    <a:pt x="2177" y="29"/>
                  </a:lnTo>
                  <a:lnTo>
                    <a:pt x="2243" y="59"/>
                  </a:lnTo>
                  <a:lnTo>
                    <a:pt x="2316" y="101"/>
                  </a:lnTo>
                  <a:lnTo>
                    <a:pt x="2396" y="149"/>
                  </a:lnTo>
                  <a:lnTo>
                    <a:pt x="2469" y="209"/>
                  </a:lnTo>
                  <a:lnTo>
                    <a:pt x="2502" y="245"/>
                  </a:lnTo>
                  <a:lnTo>
                    <a:pt x="2535" y="293"/>
                  </a:lnTo>
                  <a:lnTo>
                    <a:pt x="2608" y="401"/>
                  </a:lnTo>
                  <a:lnTo>
                    <a:pt x="2635" y="449"/>
                  </a:lnTo>
                  <a:lnTo>
                    <a:pt x="2668" y="497"/>
                  </a:lnTo>
                  <a:lnTo>
                    <a:pt x="2688" y="539"/>
                  </a:lnTo>
                  <a:lnTo>
                    <a:pt x="2708" y="569"/>
                  </a:lnTo>
                  <a:lnTo>
                    <a:pt x="2721" y="587"/>
                  </a:lnTo>
                  <a:lnTo>
                    <a:pt x="2727" y="599"/>
                  </a:lnTo>
                  <a:lnTo>
                    <a:pt x="2734" y="599"/>
                  </a:lnTo>
                  <a:lnTo>
                    <a:pt x="2727" y="587"/>
                  </a:lnTo>
                  <a:lnTo>
                    <a:pt x="2727" y="581"/>
                  </a:lnTo>
                </a:path>
              </a:pathLst>
            </a:custGeom>
            <a:noFill/>
            <a:ln w="50800" cap="rnd">
              <a:solidFill>
                <a:srgbClr val="99CC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34">
              <a:extLst>
                <a:ext uri="{FF2B5EF4-FFF2-40B4-BE49-F238E27FC236}">
                  <a16:creationId xmlns:a16="http://schemas.microsoft.com/office/drawing/2014/main" id="{0A1C708B-A22D-4548-BC54-A6C0DE26226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19" y="1104"/>
              <a:ext cx="185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D59BFAA2-1CFE-D940-90B4-097552185C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2" y="1056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7" name="Rectangle 38">
              <a:extLst>
                <a:ext uri="{FF2B5EF4-FFF2-40B4-BE49-F238E27FC236}">
                  <a16:creationId xmlns:a16="http://schemas.microsoft.com/office/drawing/2014/main" id="{8441499C-ECFB-954D-ABD4-C6305519DB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3" y="1097"/>
              <a:ext cx="23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C</a:t>
              </a:r>
            </a:p>
          </p:txBody>
        </p:sp>
        <p:sp>
          <p:nvSpPr>
            <p:cNvPr id="38" name="Rectangle 41">
              <a:extLst>
                <a:ext uri="{FF2B5EF4-FFF2-40B4-BE49-F238E27FC236}">
                  <a16:creationId xmlns:a16="http://schemas.microsoft.com/office/drawing/2014/main" id="{469ACC16-4C8B-0145-BADC-A82399C503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4" y="1504"/>
              <a:ext cx="30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O</a:t>
              </a:r>
              <a:r>
                <a:rPr lang="en-US" altLang="en-US" sz="20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3</a:t>
              </a:r>
            </a:p>
          </p:txBody>
        </p:sp>
      </p:grpSp>
      <p:grpSp>
        <p:nvGrpSpPr>
          <p:cNvPr id="39" name="Group 54">
            <a:extLst>
              <a:ext uri="{FF2B5EF4-FFF2-40B4-BE49-F238E27FC236}">
                <a16:creationId xmlns:a16="http://schemas.microsoft.com/office/drawing/2014/main" id="{49FC8516-19E6-0741-81CD-8DDFEF7EC84D}"/>
              </a:ext>
            </a:extLst>
          </p:cNvPr>
          <p:cNvGrpSpPr>
            <a:grpSpLocks/>
          </p:cNvGrpSpPr>
          <p:nvPr/>
        </p:nvGrpSpPr>
        <p:grpSpPr bwMode="auto">
          <a:xfrm>
            <a:off x="5569783" y="3073129"/>
            <a:ext cx="4651375" cy="3268662"/>
            <a:chOff x="1385" y="1697"/>
            <a:chExt cx="2930" cy="2059"/>
          </a:xfrm>
        </p:grpSpPr>
        <p:grpSp>
          <p:nvGrpSpPr>
            <p:cNvPr id="40" name="Group 53">
              <a:extLst>
                <a:ext uri="{FF2B5EF4-FFF2-40B4-BE49-F238E27FC236}">
                  <a16:creationId xmlns:a16="http://schemas.microsoft.com/office/drawing/2014/main" id="{24576466-5541-8F42-A97D-BF645F3FAE9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85" y="1911"/>
              <a:ext cx="2930" cy="1845"/>
              <a:chOff x="1395" y="1920"/>
              <a:chExt cx="2930" cy="1845"/>
            </a:xfrm>
          </p:grpSpPr>
          <p:sp>
            <p:nvSpPr>
              <p:cNvPr id="42" name="Freeform 5">
                <a:extLst>
                  <a:ext uri="{FF2B5EF4-FFF2-40B4-BE49-F238E27FC236}">
                    <a16:creationId xmlns:a16="http://schemas.microsoft.com/office/drawing/2014/main" id="{BDF938BD-1BD8-D542-97D2-E8DD93AD0C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2" y="1957"/>
                <a:ext cx="2669" cy="1808"/>
              </a:xfrm>
              <a:custGeom>
                <a:avLst/>
                <a:gdLst>
                  <a:gd name="T0" fmla="*/ 0 w 2669"/>
                  <a:gd name="T1" fmla="*/ 1807 h 1808"/>
                  <a:gd name="T2" fmla="*/ 33 w 2669"/>
                  <a:gd name="T3" fmla="*/ 1789 h 1808"/>
                  <a:gd name="T4" fmla="*/ 73 w 2669"/>
                  <a:gd name="T5" fmla="*/ 1771 h 1808"/>
                  <a:gd name="T6" fmla="*/ 125 w 2669"/>
                  <a:gd name="T7" fmla="*/ 1753 h 1808"/>
                  <a:gd name="T8" fmla="*/ 184 w 2669"/>
                  <a:gd name="T9" fmla="*/ 1723 h 1808"/>
                  <a:gd name="T10" fmla="*/ 309 w 2669"/>
                  <a:gd name="T11" fmla="*/ 1656 h 1808"/>
                  <a:gd name="T12" fmla="*/ 368 w 2669"/>
                  <a:gd name="T13" fmla="*/ 1614 h 1808"/>
                  <a:gd name="T14" fmla="*/ 421 w 2669"/>
                  <a:gd name="T15" fmla="*/ 1572 h 1808"/>
                  <a:gd name="T16" fmla="*/ 519 w 2669"/>
                  <a:gd name="T17" fmla="*/ 1476 h 1808"/>
                  <a:gd name="T18" fmla="*/ 618 w 2669"/>
                  <a:gd name="T19" fmla="*/ 1361 h 1808"/>
                  <a:gd name="T20" fmla="*/ 717 w 2669"/>
                  <a:gd name="T21" fmla="*/ 1229 h 1808"/>
                  <a:gd name="T22" fmla="*/ 809 w 2669"/>
                  <a:gd name="T23" fmla="*/ 1078 h 1808"/>
                  <a:gd name="T24" fmla="*/ 861 w 2669"/>
                  <a:gd name="T25" fmla="*/ 988 h 1808"/>
                  <a:gd name="T26" fmla="*/ 907 w 2669"/>
                  <a:gd name="T27" fmla="*/ 892 h 1808"/>
                  <a:gd name="T28" fmla="*/ 960 w 2669"/>
                  <a:gd name="T29" fmla="*/ 783 h 1808"/>
                  <a:gd name="T30" fmla="*/ 1006 w 2669"/>
                  <a:gd name="T31" fmla="*/ 675 h 1808"/>
                  <a:gd name="T32" fmla="*/ 1052 w 2669"/>
                  <a:gd name="T33" fmla="*/ 566 h 1808"/>
                  <a:gd name="T34" fmla="*/ 1091 w 2669"/>
                  <a:gd name="T35" fmla="*/ 464 h 1808"/>
                  <a:gd name="T36" fmla="*/ 1130 w 2669"/>
                  <a:gd name="T37" fmla="*/ 374 h 1808"/>
                  <a:gd name="T38" fmla="*/ 1170 w 2669"/>
                  <a:gd name="T39" fmla="*/ 301 h 1808"/>
                  <a:gd name="T40" fmla="*/ 1203 w 2669"/>
                  <a:gd name="T41" fmla="*/ 247 h 1808"/>
                  <a:gd name="T42" fmla="*/ 1236 w 2669"/>
                  <a:gd name="T43" fmla="*/ 205 h 1808"/>
                  <a:gd name="T44" fmla="*/ 1262 w 2669"/>
                  <a:gd name="T45" fmla="*/ 175 h 1808"/>
                  <a:gd name="T46" fmla="*/ 1288 w 2669"/>
                  <a:gd name="T47" fmla="*/ 145 h 1808"/>
                  <a:gd name="T48" fmla="*/ 1341 w 2669"/>
                  <a:gd name="T49" fmla="*/ 109 h 1808"/>
                  <a:gd name="T50" fmla="*/ 1400 w 2669"/>
                  <a:gd name="T51" fmla="*/ 79 h 1808"/>
                  <a:gd name="T52" fmla="*/ 1465 w 2669"/>
                  <a:gd name="T53" fmla="*/ 48 h 1808"/>
                  <a:gd name="T54" fmla="*/ 1538 w 2669"/>
                  <a:gd name="T55" fmla="*/ 30 h 1808"/>
                  <a:gd name="T56" fmla="*/ 1610 w 2669"/>
                  <a:gd name="T57" fmla="*/ 18 h 1808"/>
                  <a:gd name="T58" fmla="*/ 1682 w 2669"/>
                  <a:gd name="T59" fmla="*/ 12 h 1808"/>
                  <a:gd name="T60" fmla="*/ 1755 w 2669"/>
                  <a:gd name="T61" fmla="*/ 6 h 1808"/>
                  <a:gd name="T62" fmla="*/ 1820 w 2669"/>
                  <a:gd name="T63" fmla="*/ 0 h 1808"/>
                  <a:gd name="T64" fmla="*/ 1886 w 2669"/>
                  <a:gd name="T65" fmla="*/ 6 h 1808"/>
                  <a:gd name="T66" fmla="*/ 1958 w 2669"/>
                  <a:gd name="T67" fmla="*/ 24 h 1808"/>
                  <a:gd name="T68" fmla="*/ 2050 w 2669"/>
                  <a:gd name="T69" fmla="*/ 54 h 1808"/>
                  <a:gd name="T70" fmla="*/ 2155 w 2669"/>
                  <a:gd name="T71" fmla="*/ 91 h 1808"/>
                  <a:gd name="T72" fmla="*/ 2260 w 2669"/>
                  <a:gd name="T73" fmla="*/ 139 h 1808"/>
                  <a:gd name="T74" fmla="*/ 2352 w 2669"/>
                  <a:gd name="T75" fmla="*/ 199 h 1808"/>
                  <a:gd name="T76" fmla="*/ 2392 w 2669"/>
                  <a:gd name="T77" fmla="*/ 235 h 1808"/>
                  <a:gd name="T78" fmla="*/ 2438 w 2669"/>
                  <a:gd name="T79" fmla="*/ 283 h 1808"/>
                  <a:gd name="T80" fmla="*/ 2517 w 2669"/>
                  <a:gd name="T81" fmla="*/ 386 h 1808"/>
                  <a:gd name="T82" fmla="*/ 2556 w 2669"/>
                  <a:gd name="T83" fmla="*/ 434 h 1808"/>
                  <a:gd name="T84" fmla="*/ 2589 w 2669"/>
                  <a:gd name="T85" fmla="*/ 482 h 1808"/>
                  <a:gd name="T86" fmla="*/ 2622 w 2669"/>
                  <a:gd name="T87" fmla="*/ 524 h 1808"/>
                  <a:gd name="T88" fmla="*/ 2641 w 2669"/>
                  <a:gd name="T89" fmla="*/ 554 h 1808"/>
                  <a:gd name="T90" fmla="*/ 2655 w 2669"/>
                  <a:gd name="T91" fmla="*/ 578 h 1808"/>
                  <a:gd name="T92" fmla="*/ 2668 w 2669"/>
                  <a:gd name="T93" fmla="*/ 590 h 1808"/>
                  <a:gd name="T94" fmla="*/ 2668 w 2669"/>
                  <a:gd name="T95" fmla="*/ 603 h 1808"/>
                  <a:gd name="T96" fmla="*/ 2661 w 2669"/>
                  <a:gd name="T97" fmla="*/ 603 h 1808"/>
                  <a:gd name="T98" fmla="*/ 2661 w 2669"/>
                  <a:gd name="T99" fmla="*/ 609 h 1808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2669"/>
                  <a:gd name="T151" fmla="*/ 0 h 1808"/>
                  <a:gd name="T152" fmla="*/ 2669 w 2669"/>
                  <a:gd name="T153" fmla="*/ 1808 h 1808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2669" h="1808">
                    <a:moveTo>
                      <a:pt x="0" y="1807"/>
                    </a:moveTo>
                    <a:lnTo>
                      <a:pt x="33" y="1789"/>
                    </a:lnTo>
                    <a:lnTo>
                      <a:pt x="73" y="1771"/>
                    </a:lnTo>
                    <a:lnTo>
                      <a:pt x="125" y="1753"/>
                    </a:lnTo>
                    <a:lnTo>
                      <a:pt x="184" y="1723"/>
                    </a:lnTo>
                    <a:lnTo>
                      <a:pt x="309" y="1656"/>
                    </a:lnTo>
                    <a:lnTo>
                      <a:pt x="368" y="1614"/>
                    </a:lnTo>
                    <a:lnTo>
                      <a:pt x="421" y="1572"/>
                    </a:lnTo>
                    <a:lnTo>
                      <a:pt x="519" y="1476"/>
                    </a:lnTo>
                    <a:lnTo>
                      <a:pt x="618" y="1361"/>
                    </a:lnTo>
                    <a:lnTo>
                      <a:pt x="717" y="1229"/>
                    </a:lnTo>
                    <a:lnTo>
                      <a:pt x="809" y="1078"/>
                    </a:lnTo>
                    <a:lnTo>
                      <a:pt x="861" y="988"/>
                    </a:lnTo>
                    <a:lnTo>
                      <a:pt x="907" y="892"/>
                    </a:lnTo>
                    <a:lnTo>
                      <a:pt x="960" y="783"/>
                    </a:lnTo>
                    <a:lnTo>
                      <a:pt x="1006" y="675"/>
                    </a:lnTo>
                    <a:lnTo>
                      <a:pt x="1052" y="566"/>
                    </a:lnTo>
                    <a:lnTo>
                      <a:pt x="1091" y="464"/>
                    </a:lnTo>
                    <a:lnTo>
                      <a:pt x="1130" y="374"/>
                    </a:lnTo>
                    <a:lnTo>
                      <a:pt x="1170" y="301"/>
                    </a:lnTo>
                    <a:lnTo>
                      <a:pt x="1203" y="247"/>
                    </a:lnTo>
                    <a:lnTo>
                      <a:pt x="1236" y="205"/>
                    </a:lnTo>
                    <a:lnTo>
                      <a:pt x="1262" y="175"/>
                    </a:lnTo>
                    <a:lnTo>
                      <a:pt x="1288" y="145"/>
                    </a:lnTo>
                    <a:lnTo>
                      <a:pt x="1341" y="109"/>
                    </a:lnTo>
                    <a:lnTo>
                      <a:pt x="1400" y="79"/>
                    </a:lnTo>
                    <a:lnTo>
                      <a:pt x="1465" y="48"/>
                    </a:lnTo>
                    <a:lnTo>
                      <a:pt x="1538" y="30"/>
                    </a:lnTo>
                    <a:lnTo>
                      <a:pt x="1610" y="18"/>
                    </a:lnTo>
                    <a:lnTo>
                      <a:pt x="1682" y="12"/>
                    </a:lnTo>
                    <a:lnTo>
                      <a:pt x="1755" y="6"/>
                    </a:lnTo>
                    <a:lnTo>
                      <a:pt x="1820" y="0"/>
                    </a:lnTo>
                    <a:lnTo>
                      <a:pt x="1886" y="6"/>
                    </a:lnTo>
                    <a:lnTo>
                      <a:pt x="1958" y="24"/>
                    </a:lnTo>
                    <a:lnTo>
                      <a:pt x="2050" y="54"/>
                    </a:lnTo>
                    <a:lnTo>
                      <a:pt x="2155" y="91"/>
                    </a:lnTo>
                    <a:lnTo>
                      <a:pt x="2260" y="139"/>
                    </a:lnTo>
                    <a:lnTo>
                      <a:pt x="2352" y="199"/>
                    </a:lnTo>
                    <a:lnTo>
                      <a:pt x="2392" y="235"/>
                    </a:lnTo>
                    <a:lnTo>
                      <a:pt x="2438" y="283"/>
                    </a:lnTo>
                    <a:lnTo>
                      <a:pt x="2517" y="386"/>
                    </a:lnTo>
                    <a:lnTo>
                      <a:pt x="2556" y="434"/>
                    </a:lnTo>
                    <a:lnTo>
                      <a:pt x="2589" y="482"/>
                    </a:lnTo>
                    <a:lnTo>
                      <a:pt x="2622" y="524"/>
                    </a:lnTo>
                    <a:lnTo>
                      <a:pt x="2641" y="554"/>
                    </a:lnTo>
                    <a:lnTo>
                      <a:pt x="2655" y="578"/>
                    </a:lnTo>
                    <a:lnTo>
                      <a:pt x="2668" y="590"/>
                    </a:lnTo>
                    <a:lnTo>
                      <a:pt x="2668" y="603"/>
                    </a:lnTo>
                    <a:lnTo>
                      <a:pt x="2661" y="603"/>
                    </a:lnTo>
                    <a:lnTo>
                      <a:pt x="2661" y="609"/>
                    </a:lnTo>
                  </a:path>
                </a:pathLst>
              </a:custGeom>
              <a:noFill/>
              <a:ln w="50800" cap="rnd">
                <a:solidFill>
                  <a:srgbClr val="3366FF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" name="Rectangle 40">
                <a:extLst>
                  <a:ext uri="{FF2B5EF4-FFF2-40B4-BE49-F238E27FC236}">
                    <a16:creationId xmlns:a16="http://schemas.microsoft.com/office/drawing/2014/main" id="{A71A9918-49E7-DD4D-B27A-C67A66E3AA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25" y="2411"/>
                <a:ext cx="300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2000" i="1">
                    <a:solidFill>
                      <a:schemeClr val="tx1"/>
                    </a:solidFill>
                    <a:latin typeface="Arial" panose="020B0604020202020204" pitchFamily="34" charset="0"/>
                  </a:rPr>
                  <a:t>O</a:t>
                </a:r>
                <a:r>
                  <a:rPr lang="en-US" altLang="en-US" sz="2000" i="1" baseline="-25000">
                    <a:solidFill>
                      <a:schemeClr val="tx1"/>
                    </a:solidFill>
                    <a:latin typeface="Arial" panose="020B0604020202020204" pitchFamily="34" charset="0"/>
                  </a:rPr>
                  <a:t>2</a:t>
                </a:r>
              </a:p>
            </p:txBody>
          </p:sp>
          <p:sp>
            <p:nvSpPr>
              <p:cNvPr id="44" name="Line 29">
                <a:extLst>
                  <a:ext uri="{FF2B5EF4-FFF2-40B4-BE49-F238E27FC236}">
                    <a16:creationId xmlns:a16="http://schemas.microsoft.com/office/drawing/2014/main" id="{1CEE920A-18AF-5342-B6A1-B604CC64612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95" y="1968"/>
                <a:ext cx="1637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prstDash val="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5" name="Line 30">
                <a:extLst>
                  <a:ext uri="{FF2B5EF4-FFF2-40B4-BE49-F238E27FC236}">
                    <a16:creationId xmlns:a16="http://schemas.microsoft.com/office/drawing/2014/main" id="{B11483B8-CBC0-2741-BD95-66DD809BD7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120" y="1982"/>
                <a:ext cx="0" cy="1773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prstDash val="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6" name="Oval 31">
                <a:extLst>
                  <a:ext uri="{FF2B5EF4-FFF2-40B4-BE49-F238E27FC236}">
                    <a16:creationId xmlns:a16="http://schemas.microsoft.com/office/drawing/2014/main" id="{5F057259-D168-4F43-9625-7B6188CA53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2" y="1920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41" name="Rectangle 37">
              <a:extLst>
                <a:ext uri="{FF2B5EF4-FFF2-40B4-BE49-F238E27FC236}">
                  <a16:creationId xmlns:a16="http://schemas.microsoft.com/office/drawing/2014/main" id="{4D5DB7B7-774C-5F40-99D2-D6FF0A7C8F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09" y="1697"/>
              <a:ext cx="23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B</a:t>
              </a:r>
            </a:p>
          </p:txBody>
        </p:sp>
      </p:grpSp>
      <p:sp>
        <p:nvSpPr>
          <p:cNvPr id="47" name="Rectangle 42">
            <a:extLst>
              <a:ext uri="{FF2B5EF4-FFF2-40B4-BE49-F238E27FC236}">
                <a16:creationId xmlns:a16="http://schemas.microsoft.com/office/drawing/2014/main" id="{FB246105-E492-3047-8499-25C1A8B653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17932" y="3319753"/>
            <a:ext cx="2209800" cy="739775"/>
          </a:xfrm>
          <a:prstGeom prst="rect">
            <a:avLst/>
          </a:prstGeom>
          <a:solidFill>
            <a:srgbClr val="CCCC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ctr"/>
            <a:r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As move from A to B to C labor productivity is increasing</a:t>
            </a:r>
          </a:p>
        </p:txBody>
      </p:sp>
      <p:sp>
        <p:nvSpPr>
          <p:cNvPr id="48" name="Slide Number Placeholder 3">
            <a:extLst>
              <a:ext uri="{FF2B5EF4-FFF2-40B4-BE49-F238E27FC236}">
                <a16:creationId xmlns:a16="http://schemas.microsoft.com/office/drawing/2014/main" id="{501DFDFD-21D9-1541-9812-C0CC9EB56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67515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402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4" name="Rectangle 2">
            <a:extLst>
              <a:ext uri="{FF2B5EF4-FFF2-40B4-BE49-F238E27FC236}">
                <a16:creationId xmlns:a16="http://schemas.microsoft.com/office/drawing/2014/main" id="{84815A74-1177-734D-BD7A-CB1636B497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Production: Two Variable Inputs</a:t>
            </a:r>
          </a:p>
        </p:txBody>
      </p:sp>
      <p:pic>
        <p:nvPicPr>
          <p:cNvPr id="40965" name="Picture 5">
            <a:extLst>
              <a:ext uri="{FF2B5EF4-FFF2-40B4-BE49-F238E27FC236}">
                <a16:creationId xmlns:a16="http://schemas.microsoft.com/office/drawing/2014/main" id="{57463C96-FE57-9648-9878-4557BFDD10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3383" y="2132997"/>
            <a:ext cx="7364412" cy="289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7">
            <a:extLst>
              <a:ext uri="{FF2B5EF4-FFF2-40B4-BE49-F238E27FC236}">
                <a16:creationId xmlns:a16="http://schemas.microsoft.com/office/drawing/2014/main" id="{1EC07F8E-2BF8-4541-A8FB-1D49B75B4B82}"/>
              </a:ext>
            </a:extLst>
          </p:cNvPr>
          <p:cNvSpPr txBox="1">
            <a:spLocks noChangeArrowheads="1"/>
          </p:cNvSpPr>
          <p:nvPr/>
        </p:nvSpPr>
        <p:spPr>
          <a:xfrm>
            <a:off x="535354" y="5214692"/>
            <a:ext cx="10671622" cy="14202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Firm can produce q by </a:t>
            </a:r>
            <a:r>
              <a:rPr lang="en-US" altLang="en-US" b="1" dirty="0"/>
              <a:t>combining different amounts of labor and capital</a:t>
            </a:r>
            <a:endParaRPr lang="en-US" altLang="en-US" sz="800" dirty="0"/>
          </a:p>
          <a:p>
            <a:r>
              <a:rPr lang="en-US" altLang="en-US" dirty="0"/>
              <a:t>In the long-run, capital and labor are </a:t>
            </a:r>
            <a:r>
              <a:rPr lang="en-US" altLang="en-US" b="1" dirty="0"/>
              <a:t>both variable</a:t>
            </a:r>
            <a:r>
              <a:rPr lang="en-US" altLang="en-US" dirty="0"/>
              <a:t>.</a:t>
            </a:r>
            <a:endParaRPr lang="en-US" altLang="en-US" sz="800" dirty="0"/>
          </a:p>
          <a:p>
            <a:r>
              <a:rPr lang="en-US" altLang="en-US" dirty="0"/>
              <a:t>Look at the </a:t>
            </a:r>
            <a:r>
              <a:rPr lang="en-US" altLang="en-US" b="1" dirty="0"/>
              <a:t>output</a:t>
            </a:r>
            <a:r>
              <a:rPr lang="en-US" altLang="en-US" dirty="0"/>
              <a:t> achievable with </a:t>
            </a:r>
            <a:r>
              <a:rPr lang="en-US" altLang="en-US" b="1" u="sng" dirty="0"/>
              <a:t>different combinations of K and 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0C5A9E8B-82DD-7C49-BCB9-ED4BB6A14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67515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3274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1026">
            <a:extLst>
              <a:ext uri="{FF2B5EF4-FFF2-40B4-BE49-F238E27FC236}">
                <a16:creationId xmlns:a16="http://schemas.microsoft.com/office/drawing/2014/main" id="{B70DA37D-2E86-8E49-89E9-1BA94F8684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Isoquants: An Example</a:t>
            </a:r>
          </a:p>
        </p:txBody>
      </p:sp>
      <p:sp>
        <p:nvSpPr>
          <p:cNvPr id="329731" name="Rectangle 1027">
            <a:extLst>
              <a:ext uri="{FF2B5EF4-FFF2-40B4-BE49-F238E27FC236}">
                <a16:creationId xmlns:a16="http://schemas.microsoft.com/office/drawing/2014/main" id="{7E55BEE7-BDCF-3043-AB68-62585BA6C74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7247" y="2274848"/>
            <a:ext cx="4315425" cy="4404731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This information can be represented graphically using </a:t>
            </a:r>
            <a:r>
              <a:rPr lang="en-US" altLang="en-US" b="1" dirty="0">
                <a:solidFill>
                  <a:srgbClr val="8D7DFF"/>
                </a:solidFill>
              </a:rPr>
              <a:t>isoquants</a:t>
            </a:r>
            <a:endParaRPr lang="en-US" altLang="en-US" sz="800" dirty="0"/>
          </a:p>
          <a:p>
            <a:pPr lvl="1" eaLnBrk="1" hangingPunct="1"/>
            <a:r>
              <a:rPr lang="en-US" altLang="en-US" dirty="0"/>
              <a:t>Curves showing </a:t>
            </a:r>
            <a:r>
              <a:rPr lang="en-US" altLang="en-US" b="1" dirty="0">
                <a:solidFill>
                  <a:srgbClr val="C00000"/>
                </a:solidFill>
              </a:rPr>
              <a:t>all possible combinations of inputs </a:t>
            </a:r>
            <a:r>
              <a:rPr lang="en-US" altLang="en-US" dirty="0"/>
              <a:t>that </a:t>
            </a:r>
            <a:r>
              <a:rPr lang="en-US" altLang="en-US" b="1" dirty="0">
                <a:solidFill>
                  <a:srgbClr val="C00000"/>
                </a:solidFill>
              </a:rPr>
              <a:t>yield the </a:t>
            </a:r>
            <a:r>
              <a:rPr lang="en-US" altLang="en-US" b="1" u="sng" dirty="0">
                <a:solidFill>
                  <a:srgbClr val="C00000"/>
                </a:solidFill>
              </a:rPr>
              <a:t>same</a:t>
            </a:r>
            <a:r>
              <a:rPr lang="en-US" altLang="en-US" b="1" dirty="0">
                <a:solidFill>
                  <a:srgbClr val="C00000"/>
                </a:solidFill>
              </a:rPr>
              <a:t> output</a:t>
            </a:r>
          </a:p>
          <a:p>
            <a:pPr eaLnBrk="1" hangingPunct="1"/>
            <a:endParaRPr lang="en-US" altLang="en-US" sz="800" dirty="0"/>
          </a:p>
          <a:p>
            <a:pPr eaLnBrk="1" hangingPunct="1"/>
            <a:r>
              <a:rPr lang="en-US" altLang="en-US" dirty="0"/>
              <a:t>Curves are smooth to allow for use of fractional inputs</a:t>
            </a:r>
            <a:endParaRPr lang="en-US" altLang="en-US" sz="800" dirty="0"/>
          </a:p>
          <a:p>
            <a:pPr lvl="1" eaLnBrk="1" hangingPunct="1"/>
            <a:r>
              <a:rPr lang="en-US" altLang="en-US" dirty="0"/>
              <a:t>Curve 1 shows all possible combinations of labor and capital that will produce 55 units of output</a:t>
            </a:r>
          </a:p>
        </p:txBody>
      </p:sp>
      <p:grpSp>
        <p:nvGrpSpPr>
          <p:cNvPr id="7" name="Group 49">
            <a:extLst>
              <a:ext uri="{FF2B5EF4-FFF2-40B4-BE49-F238E27FC236}">
                <a16:creationId xmlns:a16="http://schemas.microsoft.com/office/drawing/2014/main" id="{DB509B88-68E5-CF49-82A6-9CE3C107607D}"/>
              </a:ext>
            </a:extLst>
          </p:cNvPr>
          <p:cNvGrpSpPr>
            <a:grpSpLocks/>
          </p:cNvGrpSpPr>
          <p:nvPr/>
        </p:nvGrpSpPr>
        <p:grpSpPr bwMode="auto">
          <a:xfrm>
            <a:off x="5763302" y="6246192"/>
            <a:ext cx="5932488" cy="433387"/>
            <a:chOff x="1500" y="3663"/>
            <a:chExt cx="3737" cy="273"/>
          </a:xfrm>
        </p:grpSpPr>
        <p:sp>
          <p:nvSpPr>
            <p:cNvPr id="8" name="Line 9">
              <a:extLst>
                <a:ext uri="{FF2B5EF4-FFF2-40B4-BE49-F238E27FC236}">
                  <a16:creationId xmlns:a16="http://schemas.microsoft.com/office/drawing/2014/main" id="{042CE42F-193A-CF44-A142-49660AFD91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00" y="3663"/>
              <a:ext cx="3357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Rectangle 10">
              <a:extLst>
                <a:ext uri="{FF2B5EF4-FFF2-40B4-BE49-F238E27FC236}">
                  <a16:creationId xmlns:a16="http://schemas.microsoft.com/office/drawing/2014/main" id="{FEDDC288-E9AB-7246-9EC0-4BF21E2D43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12" y="3691"/>
              <a:ext cx="1125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>
                  <a:solidFill>
                    <a:schemeClr val="tx1"/>
                  </a:solidFill>
                  <a:latin typeface="Arial" panose="020B0604020202020204" pitchFamily="34" charset="0"/>
                </a:rPr>
                <a:t>Labor per year</a:t>
              </a:r>
            </a:p>
          </p:txBody>
        </p:sp>
        <p:sp>
          <p:nvSpPr>
            <p:cNvPr id="10" name="Rectangle 15">
              <a:extLst>
                <a:ext uri="{FF2B5EF4-FFF2-40B4-BE49-F238E27FC236}">
                  <a16:creationId xmlns:a16="http://schemas.microsoft.com/office/drawing/2014/main" id="{35A04F5F-756C-6848-B24A-1A0500364A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9" y="3686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  <p:sp>
          <p:nvSpPr>
            <p:cNvPr id="11" name="Rectangle 16">
              <a:extLst>
                <a:ext uri="{FF2B5EF4-FFF2-40B4-BE49-F238E27FC236}">
                  <a16:creationId xmlns:a16="http://schemas.microsoft.com/office/drawing/2014/main" id="{88ECC68C-7E3A-DB4B-854D-28DF8BA52A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7" y="3686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2</a:t>
              </a:r>
            </a:p>
          </p:txBody>
        </p:sp>
        <p:sp>
          <p:nvSpPr>
            <p:cNvPr id="12" name="Rectangle 17">
              <a:extLst>
                <a:ext uri="{FF2B5EF4-FFF2-40B4-BE49-F238E27FC236}">
                  <a16:creationId xmlns:a16="http://schemas.microsoft.com/office/drawing/2014/main" id="{15E4F00B-59A0-8240-A17B-CC2D0BDED2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96" y="3686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3</a:t>
              </a:r>
            </a:p>
          </p:txBody>
        </p:sp>
        <p:sp>
          <p:nvSpPr>
            <p:cNvPr id="13" name="Rectangle 18">
              <a:extLst>
                <a:ext uri="{FF2B5EF4-FFF2-40B4-BE49-F238E27FC236}">
                  <a16:creationId xmlns:a16="http://schemas.microsoft.com/office/drawing/2014/main" id="{3B43A4B6-0327-344E-AD39-58D1D87B12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4" y="3686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4</a:t>
              </a:r>
            </a:p>
          </p:txBody>
        </p:sp>
        <p:sp>
          <p:nvSpPr>
            <p:cNvPr id="14" name="Rectangle 19">
              <a:extLst>
                <a:ext uri="{FF2B5EF4-FFF2-40B4-BE49-F238E27FC236}">
                  <a16:creationId xmlns:a16="http://schemas.microsoft.com/office/drawing/2014/main" id="{5CB5C4E5-8C33-3A45-96DA-3F85724F5C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33" y="3686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5</a:t>
              </a:r>
            </a:p>
          </p:txBody>
        </p:sp>
      </p:grpSp>
      <p:sp>
        <p:nvSpPr>
          <p:cNvPr id="15" name="Rectangle 28">
            <a:extLst>
              <a:ext uri="{FF2B5EF4-FFF2-40B4-BE49-F238E27FC236}">
                <a16:creationId xmlns:a16="http://schemas.microsoft.com/office/drawing/2014/main" id="{214D4017-85A9-2E44-A4A1-C7158EA8DF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92328" y="2340942"/>
            <a:ext cx="2689225" cy="1474787"/>
          </a:xfrm>
          <a:prstGeom prst="rect">
            <a:avLst/>
          </a:prstGeom>
          <a:solidFill>
            <a:srgbClr val="CCCC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ctr"/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E.g. 55 units of output can be produced with </a:t>
            </a:r>
          </a:p>
          <a:p>
            <a:pPr algn="ctr"/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3K &amp; 1L (pt. A)</a:t>
            </a:r>
          </a:p>
          <a:p>
            <a:pPr algn="ctr"/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u="sng" dirty="0">
                <a:solidFill>
                  <a:schemeClr val="tx1"/>
                </a:solidFill>
                <a:latin typeface="Arial" panose="020B0604020202020204" pitchFamily="34" charset="0"/>
              </a:rPr>
              <a:t>OR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</a:p>
          <a:p>
            <a:pPr algn="ctr"/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1K &amp; 3L (pt. D)</a:t>
            </a:r>
          </a:p>
        </p:txBody>
      </p:sp>
      <p:grpSp>
        <p:nvGrpSpPr>
          <p:cNvPr id="16" name="Group 56">
            <a:extLst>
              <a:ext uri="{FF2B5EF4-FFF2-40B4-BE49-F238E27FC236}">
                <a16:creationId xmlns:a16="http://schemas.microsoft.com/office/drawing/2014/main" id="{6492D22C-349E-224A-9D71-452238671A2B}"/>
              </a:ext>
            </a:extLst>
          </p:cNvPr>
          <p:cNvGrpSpPr>
            <a:grpSpLocks/>
          </p:cNvGrpSpPr>
          <p:nvPr/>
        </p:nvGrpSpPr>
        <p:grpSpPr bwMode="auto">
          <a:xfrm>
            <a:off x="5899828" y="2872754"/>
            <a:ext cx="4233863" cy="3395663"/>
            <a:chOff x="1586" y="1538"/>
            <a:chExt cx="2667" cy="2139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68E7DB62-E148-8B4B-A745-6C72C1E329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6" y="1538"/>
              <a:ext cx="1968" cy="2064"/>
            </a:xfrm>
            <a:custGeom>
              <a:avLst/>
              <a:gdLst>
                <a:gd name="T0" fmla="*/ 0 w 1968"/>
                <a:gd name="T1" fmla="*/ 0 h 2064"/>
                <a:gd name="T2" fmla="*/ 68 w 1968"/>
                <a:gd name="T3" fmla="*/ 202 h 2064"/>
                <a:gd name="T4" fmla="*/ 136 w 1968"/>
                <a:gd name="T5" fmla="*/ 398 h 2064"/>
                <a:gd name="T6" fmla="*/ 205 w 1968"/>
                <a:gd name="T7" fmla="*/ 588 h 2064"/>
                <a:gd name="T8" fmla="*/ 284 w 1968"/>
                <a:gd name="T9" fmla="*/ 767 h 2064"/>
                <a:gd name="T10" fmla="*/ 370 w 1968"/>
                <a:gd name="T11" fmla="*/ 939 h 2064"/>
                <a:gd name="T12" fmla="*/ 455 w 1968"/>
                <a:gd name="T13" fmla="*/ 1101 h 2064"/>
                <a:gd name="T14" fmla="*/ 557 w 1968"/>
                <a:gd name="T15" fmla="*/ 1251 h 2064"/>
                <a:gd name="T16" fmla="*/ 608 w 1968"/>
                <a:gd name="T17" fmla="*/ 1320 h 2064"/>
                <a:gd name="T18" fmla="*/ 671 w 1968"/>
                <a:gd name="T19" fmla="*/ 1389 h 2064"/>
                <a:gd name="T20" fmla="*/ 739 w 1968"/>
                <a:gd name="T21" fmla="*/ 1452 h 2064"/>
                <a:gd name="T22" fmla="*/ 807 w 1968"/>
                <a:gd name="T23" fmla="*/ 1516 h 2064"/>
                <a:gd name="T24" fmla="*/ 966 w 1968"/>
                <a:gd name="T25" fmla="*/ 1631 h 2064"/>
                <a:gd name="T26" fmla="*/ 1131 w 1968"/>
                <a:gd name="T27" fmla="*/ 1735 h 2064"/>
                <a:gd name="T28" fmla="*/ 1296 w 1968"/>
                <a:gd name="T29" fmla="*/ 1821 h 2064"/>
                <a:gd name="T30" fmla="*/ 1461 w 1968"/>
                <a:gd name="T31" fmla="*/ 1896 h 2064"/>
                <a:gd name="T32" fmla="*/ 1626 w 1968"/>
                <a:gd name="T33" fmla="*/ 1959 h 2064"/>
                <a:gd name="T34" fmla="*/ 1796 w 1968"/>
                <a:gd name="T35" fmla="*/ 2017 h 2064"/>
                <a:gd name="T36" fmla="*/ 1967 w 1968"/>
                <a:gd name="T37" fmla="*/ 2063 h 2064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1968"/>
                <a:gd name="T58" fmla="*/ 0 h 2064"/>
                <a:gd name="T59" fmla="*/ 1968 w 1968"/>
                <a:gd name="T60" fmla="*/ 2064 h 2064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1968" h="2064">
                  <a:moveTo>
                    <a:pt x="0" y="0"/>
                  </a:moveTo>
                  <a:lnTo>
                    <a:pt x="68" y="202"/>
                  </a:lnTo>
                  <a:lnTo>
                    <a:pt x="136" y="398"/>
                  </a:lnTo>
                  <a:lnTo>
                    <a:pt x="205" y="588"/>
                  </a:lnTo>
                  <a:lnTo>
                    <a:pt x="284" y="767"/>
                  </a:lnTo>
                  <a:lnTo>
                    <a:pt x="370" y="939"/>
                  </a:lnTo>
                  <a:lnTo>
                    <a:pt x="455" y="1101"/>
                  </a:lnTo>
                  <a:lnTo>
                    <a:pt x="557" y="1251"/>
                  </a:lnTo>
                  <a:lnTo>
                    <a:pt x="608" y="1320"/>
                  </a:lnTo>
                  <a:lnTo>
                    <a:pt x="671" y="1389"/>
                  </a:lnTo>
                  <a:lnTo>
                    <a:pt x="739" y="1452"/>
                  </a:lnTo>
                  <a:lnTo>
                    <a:pt x="807" y="1516"/>
                  </a:lnTo>
                  <a:lnTo>
                    <a:pt x="966" y="1631"/>
                  </a:lnTo>
                  <a:lnTo>
                    <a:pt x="1131" y="1735"/>
                  </a:lnTo>
                  <a:lnTo>
                    <a:pt x="1296" y="1821"/>
                  </a:lnTo>
                  <a:lnTo>
                    <a:pt x="1461" y="1896"/>
                  </a:lnTo>
                  <a:lnTo>
                    <a:pt x="1626" y="1959"/>
                  </a:lnTo>
                  <a:lnTo>
                    <a:pt x="1796" y="2017"/>
                  </a:lnTo>
                  <a:lnTo>
                    <a:pt x="1967" y="2063"/>
                  </a:lnTo>
                </a:path>
              </a:pathLst>
            </a:custGeom>
            <a:noFill/>
            <a:ln w="50800" cap="rnd">
              <a:solidFill>
                <a:srgbClr val="FF33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Rectangle 23">
              <a:extLst>
                <a:ext uri="{FF2B5EF4-FFF2-40B4-BE49-F238E27FC236}">
                  <a16:creationId xmlns:a16="http://schemas.microsoft.com/office/drawing/2014/main" id="{AF4D0366-FDDC-3A42-AAE4-C24D527483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1" y="3427"/>
              <a:ext cx="62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q</a:t>
              </a:r>
              <a:r>
                <a:rPr lang="en-US" altLang="en-US" sz="20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1 </a:t>
              </a:r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= </a:t>
              </a:r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55</a:t>
              </a:r>
            </a:p>
          </p:txBody>
        </p:sp>
      </p:grpSp>
      <p:grpSp>
        <p:nvGrpSpPr>
          <p:cNvPr id="19" name="Group 54">
            <a:extLst>
              <a:ext uri="{FF2B5EF4-FFF2-40B4-BE49-F238E27FC236}">
                <a16:creationId xmlns:a16="http://schemas.microsoft.com/office/drawing/2014/main" id="{DD8921B2-39E4-7E49-B857-ADC5196434A4}"/>
              </a:ext>
            </a:extLst>
          </p:cNvPr>
          <p:cNvGrpSpPr>
            <a:grpSpLocks/>
          </p:cNvGrpSpPr>
          <p:nvPr/>
        </p:nvGrpSpPr>
        <p:grpSpPr bwMode="auto">
          <a:xfrm>
            <a:off x="6501491" y="2409203"/>
            <a:ext cx="4181475" cy="3436938"/>
            <a:chOff x="1965" y="1246"/>
            <a:chExt cx="2634" cy="2165"/>
          </a:xfrm>
        </p:grpSpPr>
        <p:sp>
          <p:nvSpPr>
            <p:cNvPr id="20" name="Freeform 4">
              <a:extLst>
                <a:ext uri="{FF2B5EF4-FFF2-40B4-BE49-F238E27FC236}">
                  <a16:creationId xmlns:a16="http://schemas.microsoft.com/office/drawing/2014/main" id="{AB63F064-FEBF-E14B-B3CD-57B18A8859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5" y="1246"/>
              <a:ext cx="1941" cy="2068"/>
            </a:xfrm>
            <a:custGeom>
              <a:avLst/>
              <a:gdLst>
                <a:gd name="T0" fmla="*/ 0 w 1973"/>
                <a:gd name="T1" fmla="*/ 0 h 2068"/>
                <a:gd name="T2" fmla="*/ 55 w 1973"/>
                <a:gd name="T3" fmla="*/ 201 h 2068"/>
                <a:gd name="T4" fmla="*/ 109 w 1973"/>
                <a:gd name="T5" fmla="*/ 403 h 2068"/>
                <a:gd name="T6" fmla="*/ 163 w 1973"/>
                <a:gd name="T7" fmla="*/ 588 h 2068"/>
                <a:gd name="T8" fmla="*/ 227 w 1973"/>
                <a:gd name="T9" fmla="*/ 768 h 2068"/>
                <a:gd name="T10" fmla="*/ 291 w 1973"/>
                <a:gd name="T11" fmla="*/ 938 h 2068"/>
                <a:gd name="T12" fmla="*/ 361 w 1973"/>
                <a:gd name="T13" fmla="*/ 1102 h 2068"/>
                <a:gd name="T14" fmla="*/ 439 w 1973"/>
                <a:gd name="T15" fmla="*/ 1256 h 2068"/>
                <a:gd name="T16" fmla="*/ 478 w 1973"/>
                <a:gd name="T17" fmla="*/ 1325 h 2068"/>
                <a:gd name="T18" fmla="*/ 527 w 1973"/>
                <a:gd name="T19" fmla="*/ 1394 h 2068"/>
                <a:gd name="T20" fmla="*/ 582 w 1973"/>
                <a:gd name="T21" fmla="*/ 1457 h 2068"/>
                <a:gd name="T22" fmla="*/ 636 w 1973"/>
                <a:gd name="T23" fmla="*/ 1521 h 2068"/>
                <a:gd name="T24" fmla="*/ 759 w 1973"/>
                <a:gd name="T25" fmla="*/ 1632 h 2068"/>
                <a:gd name="T26" fmla="*/ 887 w 1973"/>
                <a:gd name="T27" fmla="*/ 1738 h 2068"/>
                <a:gd name="T28" fmla="*/ 1016 w 1973"/>
                <a:gd name="T29" fmla="*/ 1828 h 2068"/>
                <a:gd name="T30" fmla="*/ 1145 w 1973"/>
                <a:gd name="T31" fmla="*/ 1903 h 2068"/>
                <a:gd name="T32" fmla="*/ 1278 w 1973"/>
                <a:gd name="T33" fmla="*/ 1966 h 2068"/>
                <a:gd name="T34" fmla="*/ 1410 w 1973"/>
                <a:gd name="T35" fmla="*/ 2019 h 2068"/>
                <a:gd name="T36" fmla="*/ 1544 w 1973"/>
                <a:gd name="T37" fmla="*/ 2067 h 20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1973"/>
                <a:gd name="T58" fmla="*/ 0 h 2068"/>
                <a:gd name="T59" fmla="*/ 1973 w 1973"/>
                <a:gd name="T60" fmla="*/ 2068 h 20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1973" h="2068">
                  <a:moveTo>
                    <a:pt x="0" y="0"/>
                  </a:moveTo>
                  <a:lnTo>
                    <a:pt x="70" y="201"/>
                  </a:lnTo>
                  <a:lnTo>
                    <a:pt x="139" y="403"/>
                  </a:lnTo>
                  <a:lnTo>
                    <a:pt x="208" y="588"/>
                  </a:lnTo>
                  <a:lnTo>
                    <a:pt x="290" y="768"/>
                  </a:lnTo>
                  <a:lnTo>
                    <a:pt x="372" y="938"/>
                  </a:lnTo>
                  <a:lnTo>
                    <a:pt x="460" y="1102"/>
                  </a:lnTo>
                  <a:lnTo>
                    <a:pt x="561" y="1256"/>
                  </a:lnTo>
                  <a:lnTo>
                    <a:pt x="611" y="1325"/>
                  </a:lnTo>
                  <a:lnTo>
                    <a:pt x="674" y="1394"/>
                  </a:lnTo>
                  <a:lnTo>
                    <a:pt x="744" y="1457"/>
                  </a:lnTo>
                  <a:lnTo>
                    <a:pt x="813" y="1521"/>
                  </a:lnTo>
                  <a:lnTo>
                    <a:pt x="970" y="1632"/>
                  </a:lnTo>
                  <a:lnTo>
                    <a:pt x="1134" y="1738"/>
                  </a:lnTo>
                  <a:lnTo>
                    <a:pt x="1298" y="1828"/>
                  </a:lnTo>
                  <a:lnTo>
                    <a:pt x="1462" y="1903"/>
                  </a:lnTo>
                  <a:lnTo>
                    <a:pt x="1632" y="1966"/>
                  </a:lnTo>
                  <a:lnTo>
                    <a:pt x="1802" y="2019"/>
                  </a:lnTo>
                  <a:lnTo>
                    <a:pt x="1972" y="2067"/>
                  </a:lnTo>
                </a:path>
              </a:pathLst>
            </a:custGeom>
            <a:noFill/>
            <a:ln w="50800" cap="rnd">
              <a:solidFill>
                <a:srgbClr val="FF66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Rectangle 36">
              <a:extLst>
                <a:ext uri="{FF2B5EF4-FFF2-40B4-BE49-F238E27FC236}">
                  <a16:creationId xmlns:a16="http://schemas.microsoft.com/office/drawing/2014/main" id="{7925FCBF-D940-0A42-B88E-1E35F0A041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7" y="3161"/>
              <a:ext cx="62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q</a:t>
              </a:r>
              <a:r>
                <a:rPr lang="en-US" altLang="en-US" sz="20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2 </a:t>
              </a:r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= </a:t>
              </a:r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75</a:t>
              </a:r>
            </a:p>
          </p:txBody>
        </p:sp>
      </p:grpSp>
      <p:grpSp>
        <p:nvGrpSpPr>
          <p:cNvPr id="22" name="Group 53">
            <a:extLst>
              <a:ext uri="{FF2B5EF4-FFF2-40B4-BE49-F238E27FC236}">
                <a16:creationId xmlns:a16="http://schemas.microsoft.com/office/drawing/2014/main" id="{33BCDA08-53EC-DF41-A642-25A747AD0CD5}"/>
              </a:ext>
            </a:extLst>
          </p:cNvPr>
          <p:cNvGrpSpPr>
            <a:grpSpLocks/>
          </p:cNvGrpSpPr>
          <p:nvPr/>
        </p:nvGrpSpPr>
        <p:grpSpPr bwMode="auto">
          <a:xfrm>
            <a:off x="7039653" y="2031379"/>
            <a:ext cx="4176713" cy="3357563"/>
            <a:chOff x="2304" y="1008"/>
            <a:chExt cx="2631" cy="2115"/>
          </a:xfrm>
        </p:grpSpPr>
        <p:sp>
          <p:nvSpPr>
            <p:cNvPr id="23" name="Freeform 34">
              <a:extLst>
                <a:ext uri="{FF2B5EF4-FFF2-40B4-BE49-F238E27FC236}">
                  <a16:creationId xmlns:a16="http://schemas.microsoft.com/office/drawing/2014/main" id="{28A0DE73-309C-1D48-8814-60F8E5C72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4" y="1008"/>
              <a:ext cx="1922" cy="2066"/>
            </a:xfrm>
            <a:custGeom>
              <a:avLst/>
              <a:gdLst>
                <a:gd name="T0" fmla="*/ 0 w 1922"/>
                <a:gd name="T1" fmla="*/ 0 h 2066"/>
                <a:gd name="T2" fmla="*/ 68 w 1922"/>
                <a:gd name="T3" fmla="*/ 202 h 2066"/>
                <a:gd name="T4" fmla="*/ 130 w 1922"/>
                <a:gd name="T5" fmla="*/ 398 h 2066"/>
                <a:gd name="T6" fmla="*/ 205 w 1922"/>
                <a:gd name="T7" fmla="*/ 590 h 2066"/>
                <a:gd name="T8" fmla="*/ 280 w 1922"/>
                <a:gd name="T9" fmla="*/ 767 h 2066"/>
                <a:gd name="T10" fmla="*/ 362 w 1922"/>
                <a:gd name="T11" fmla="*/ 939 h 2066"/>
                <a:gd name="T12" fmla="*/ 451 w 1922"/>
                <a:gd name="T13" fmla="*/ 1101 h 2066"/>
                <a:gd name="T14" fmla="*/ 547 w 1922"/>
                <a:gd name="T15" fmla="*/ 1254 h 2066"/>
                <a:gd name="T16" fmla="*/ 656 w 1922"/>
                <a:gd name="T17" fmla="*/ 1391 h 2066"/>
                <a:gd name="T18" fmla="*/ 793 w 1922"/>
                <a:gd name="T19" fmla="*/ 1519 h 2066"/>
                <a:gd name="T20" fmla="*/ 943 w 1922"/>
                <a:gd name="T21" fmla="*/ 1632 h 2066"/>
                <a:gd name="T22" fmla="*/ 1101 w 1922"/>
                <a:gd name="T23" fmla="*/ 1736 h 2066"/>
                <a:gd name="T24" fmla="*/ 1265 w 1922"/>
                <a:gd name="T25" fmla="*/ 1824 h 2066"/>
                <a:gd name="T26" fmla="*/ 1422 w 1922"/>
                <a:gd name="T27" fmla="*/ 1903 h 2066"/>
                <a:gd name="T28" fmla="*/ 1586 w 1922"/>
                <a:gd name="T29" fmla="*/ 1962 h 2066"/>
                <a:gd name="T30" fmla="*/ 1750 w 1922"/>
                <a:gd name="T31" fmla="*/ 2016 h 2066"/>
                <a:gd name="T32" fmla="*/ 1921 w 1922"/>
                <a:gd name="T33" fmla="*/ 2065 h 20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922"/>
                <a:gd name="T52" fmla="*/ 0 h 2066"/>
                <a:gd name="T53" fmla="*/ 1922 w 1922"/>
                <a:gd name="T54" fmla="*/ 2066 h 20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922" h="2066">
                  <a:moveTo>
                    <a:pt x="0" y="0"/>
                  </a:moveTo>
                  <a:lnTo>
                    <a:pt x="68" y="202"/>
                  </a:lnTo>
                  <a:lnTo>
                    <a:pt x="130" y="398"/>
                  </a:lnTo>
                  <a:lnTo>
                    <a:pt x="205" y="590"/>
                  </a:lnTo>
                  <a:lnTo>
                    <a:pt x="280" y="767"/>
                  </a:lnTo>
                  <a:lnTo>
                    <a:pt x="362" y="939"/>
                  </a:lnTo>
                  <a:lnTo>
                    <a:pt x="451" y="1101"/>
                  </a:lnTo>
                  <a:lnTo>
                    <a:pt x="547" y="1254"/>
                  </a:lnTo>
                  <a:lnTo>
                    <a:pt x="656" y="1391"/>
                  </a:lnTo>
                  <a:lnTo>
                    <a:pt x="793" y="1519"/>
                  </a:lnTo>
                  <a:lnTo>
                    <a:pt x="943" y="1632"/>
                  </a:lnTo>
                  <a:lnTo>
                    <a:pt x="1101" y="1736"/>
                  </a:lnTo>
                  <a:lnTo>
                    <a:pt x="1265" y="1824"/>
                  </a:lnTo>
                  <a:lnTo>
                    <a:pt x="1422" y="1903"/>
                  </a:lnTo>
                  <a:lnTo>
                    <a:pt x="1586" y="1962"/>
                  </a:lnTo>
                  <a:lnTo>
                    <a:pt x="1750" y="2016"/>
                  </a:lnTo>
                  <a:lnTo>
                    <a:pt x="1921" y="2065"/>
                  </a:lnTo>
                </a:path>
              </a:pathLst>
            </a:custGeom>
            <a:noFill/>
            <a:ln w="50800" cap="rnd">
              <a:solidFill>
                <a:srgbClr val="FF99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Rectangle 37">
              <a:extLst>
                <a:ext uri="{FF2B5EF4-FFF2-40B4-BE49-F238E27FC236}">
                  <a16:creationId xmlns:a16="http://schemas.microsoft.com/office/drawing/2014/main" id="{0A856D04-5822-E94C-A13E-84780968FB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3" y="2873"/>
              <a:ext cx="62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q</a:t>
              </a:r>
              <a:r>
                <a:rPr lang="en-US" altLang="en-US" sz="20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3 </a:t>
              </a:r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= </a:t>
              </a:r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90</a:t>
              </a:r>
            </a:p>
          </p:txBody>
        </p:sp>
      </p:grpSp>
      <p:grpSp>
        <p:nvGrpSpPr>
          <p:cNvPr id="25" name="Group 48">
            <a:extLst>
              <a:ext uri="{FF2B5EF4-FFF2-40B4-BE49-F238E27FC236}">
                <a16:creationId xmlns:a16="http://schemas.microsoft.com/office/drawing/2014/main" id="{EF269B6F-301D-A14E-A3A5-847DCD2DD014}"/>
              </a:ext>
            </a:extLst>
          </p:cNvPr>
          <p:cNvGrpSpPr>
            <a:grpSpLocks/>
          </p:cNvGrpSpPr>
          <p:nvPr/>
        </p:nvGrpSpPr>
        <p:grpSpPr bwMode="auto">
          <a:xfrm>
            <a:off x="4242477" y="2171078"/>
            <a:ext cx="1506538" cy="4097338"/>
            <a:chOff x="542" y="1096"/>
            <a:chExt cx="949" cy="2581"/>
          </a:xfrm>
        </p:grpSpPr>
        <p:sp>
          <p:nvSpPr>
            <p:cNvPr id="26" name="Line 8">
              <a:extLst>
                <a:ext uri="{FF2B5EF4-FFF2-40B4-BE49-F238E27FC236}">
                  <a16:creationId xmlns:a16="http://schemas.microsoft.com/office/drawing/2014/main" id="{83E32557-83C2-D24A-A4FA-B9F23E125F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91" y="1160"/>
              <a:ext cx="0" cy="251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Rectangle 11">
              <a:extLst>
                <a:ext uri="{FF2B5EF4-FFF2-40B4-BE49-F238E27FC236}">
                  <a16:creationId xmlns:a16="http://schemas.microsoft.com/office/drawing/2014/main" id="{FFBCBF84-B91E-AD42-B054-15C37DA383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8" y="3228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  <p:sp>
          <p:nvSpPr>
            <p:cNvPr id="28" name="Rectangle 12">
              <a:extLst>
                <a:ext uri="{FF2B5EF4-FFF2-40B4-BE49-F238E27FC236}">
                  <a16:creationId xmlns:a16="http://schemas.microsoft.com/office/drawing/2014/main" id="{25D581CD-134C-BF43-BA0D-3E5A9FDBCE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8" y="2695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2</a:t>
              </a:r>
            </a:p>
          </p:txBody>
        </p:sp>
        <p:sp>
          <p:nvSpPr>
            <p:cNvPr id="29" name="Rectangle 13">
              <a:extLst>
                <a:ext uri="{FF2B5EF4-FFF2-40B4-BE49-F238E27FC236}">
                  <a16:creationId xmlns:a16="http://schemas.microsoft.com/office/drawing/2014/main" id="{8DDD60D3-96D9-244E-B3A0-821104BD41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8" y="2162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3</a:t>
              </a:r>
            </a:p>
          </p:txBody>
        </p:sp>
        <p:sp>
          <p:nvSpPr>
            <p:cNvPr id="30" name="Rectangle 14">
              <a:extLst>
                <a:ext uri="{FF2B5EF4-FFF2-40B4-BE49-F238E27FC236}">
                  <a16:creationId xmlns:a16="http://schemas.microsoft.com/office/drawing/2014/main" id="{1324999A-2A8F-E641-84D8-34D5CD2435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8" y="1629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4</a:t>
              </a:r>
            </a:p>
          </p:txBody>
        </p:sp>
        <p:sp>
          <p:nvSpPr>
            <p:cNvPr id="31" name="Rectangle 20">
              <a:extLst>
                <a:ext uri="{FF2B5EF4-FFF2-40B4-BE49-F238E27FC236}">
                  <a16:creationId xmlns:a16="http://schemas.microsoft.com/office/drawing/2014/main" id="{115E6078-6553-C741-AA2F-C88104AD3A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8" y="1096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5</a:t>
              </a:r>
            </a:p>
          </p:txBody>
        </p:sp>
        <p:sp>
          <p:nvSpPr>
            <p:cNvPr id="32" name="Rectangle 42">
              <a:extLst>
                <a:ext uri="{FF2B5EF4-FFF2-40B4-BE49-F238E27FC236}">
                  <a16:creationId xmlns:a16="http://schemas.microsoft.com/office/drawing/2014/main" id="{5CEBE7CA-F6B4-894A-BA2A-94267FAB68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" y="1120"/>
              <a:ext cx="743" cy="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Capital</a:t>
              </a:r>
            </a:p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per year</a:t>
              </a:r>
            </a:p>
          </p:txBody>
        </p:sp>
      </p:grpSp>
      <p:grpSp>
        <p:nvGrpSpPr>
          <p:cNvPr id="33" name="Group 55">
            <a:extLst>
              <a:ext uri="{FF2B5EF4-FFF2-40B4-BE49-F238E27FC236}">
                <a16:creationId xmlns:a16="http://schemas.microsoft.com/office/drawing/2014/main" id="{A22A01C9-E8E5-244F-8EB4-934BB34120EA}"/>
              </a:ext>
            </a:extLst>
          </p:cNvPr>
          <p:cNvGrpSpPr>
            <a:grpSpLocks/>
          </p:cNvGrpSpPr>
          <p:nvPr/>
        </p:nvGrpSpPr>
        <p:grpSpPr bwMode="auto">
          <a:xfrm>
            <a:off x="5749016" y="4047504"/>
            <a:ext cx="2695575" cy="2263775"/>
            <a:chOff x="1491" y="2278"/>
            <a:chExt cx="1698" cy="1426"/>
          </a:xfrm>
        </p:grpSpPr>
        <p:sp>
          <p:nvSpPr>
            <p:cNvPr id="34" name="Line 25">
              <a:extLst>
                <a:ext uri="{FF2B5EF4-FFF2-40B4-BE49-F238E27FC236}">
                  <a16:creationId xmlns:a16="http://schemas.microsoft.com/office/drawing/2014/main" id="{09AB98ED-65C5-EB4D-90D4-56D133E4D47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63" y="2341"/>
              <a:ext cx="9" cy="136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Line 27">
              <a:extLst>
                <a:ext uri="{FF2B5EF4-FFF2-40B4-BE49-F238E27FC236}">
                  <a16:creationId xmlns:a16="http://schemas.microsoft.com/office/drawing/2014/main" id="{F341D24F-B5A1-7A42-BEFA-1BBFD29215E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80" y="2278"/>
              <a:ext cx="9" cy="142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Oval 21">
              <a:extLst>
                <a:ext uri="{FF2B5EF4-FFF2-40B4-BE49-F238E27FC236}">
                  <a16:creationId xmlns:a16="http://schemas.microsoft.com/office/drawing/2014/main" id="{A4C03EAA-A9AA-F44C-B4CF-62CD8A7B10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2" y="331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7" name="Line 26">
              <a:extLst>
                <a:ext uri="{FF2B5EF4-FFF2-40B4-BE49-F238E27FC236}">
                  <a16:creationId xmlns:a16="http://schemas.microsoft.com/office/drawing/2014/main" id="{A6BABAD2-5D27-DA44-8AB4-45D942B7FEF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91" y="3360"/>
              <a:ext cx="1301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Rectangle 30">
              <a:extLst>
                <a:ext uri="{FF2B5EF4-FFF2-40B4-BE49-F238E27FC236}">
                  <a16:creationId xmlns:a16="http://schemas.microsoft.com/office/drawing/2014/main" id="{93D8D414-C7D9-B046-8320-78CF0E3146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9" y="3113"/>
              <a:ext cx="2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i="1">
                  <a:solidFill>
                    <a:schemeClr val="tx1"/>
                  </a:solidFill>
                  <a:latin typeface="Arial" panose="020B0604020202020204" pitchFamily="34" charset="0"/>
                </a:rPr>
                <a:t>D</a:t>
              </a:r>
            </a:p>
          </p:txBody>
        </p:sp>
      </p:grpSp>
      <p:grpSp>
        <p:nvGrpSpPr>
          <p:cNvPr id="39" name="Group 52">
            <a:extLst>
              <a:ext uri="{FF2B5EF4-FFF2-40B4-BE49-F238E27FC236}">
                <a16:creationId xmlns:a16="http://schemas.microsoft.com/office/drawing/2014/main" id="{3A7C1222-493F-6C4C-8A31-65AC302D8621}"/>
              </a:ext>
            </a:extLst>
          </p:cNvPr>
          <p:cNvGrpSpPr>
            <a:grpSpLocks/>
          </p:cNvGrpSpPr>
          <p:nvPr/>
        </p:nvGrpSpPr>
        <p:grpSpPr bwMode="auto">
          <a:xfrm>
            <a:off x="7115852" y="2096466"/>
            <a:ext cx="495300" cy="4214812"/>
            <a:chOff x="2352" y="1049"/>
            <a:chExt cx="312" cy="2655"/>
          </a:xfrm>
        </p:grpSpPr>
        <p:sp>
          <p:nvSpPr>
            <p:cNvPr id="40" name="Line 31">
              <a:extLst>
                <a:ext uri="{FF2B5EF4-FFF2-40B4-BE49-F238E27FC236}">
                  <a16:creationId xmlns:a16="http://schemas.microsoft.com/office/drawing/2014/main" id="{5F75C559-73E0-9B46-A558-6690E76548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00" y="1443"/>
              <a:ext cx="0" cy="226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38">
              <a:extLst>
                <a:ext uri="{FF2B5EF4-FFF2-40B4-BE49-F238E27FC236}">
                  <a16:creationId xmlns:a16="http://schemas.microsoft.com/office/drawing/2014/main" id="{3B6732A0-316C-C74A-8132-3EA67923CB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2" y="1200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12F2B6E1-A0A7-9640-BD89-A147899482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1" y="1049"/>
              <a:ext cx="223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E</a:t>
              </a:r>
            </a:p>
          </p:txBody>
        </p:sp>
      </p:grpSp>
      <p:grpSp>
        <p:nvGrpSpPr>
          <p:cNvPr id="43" name="Group 50">
            <a:extLst>
              <a:ext uri="{FF2B5EF4-FFF2-40B4-BE49-F238E27FC236}">
                <a16:creationId xmlns:a16="http://schemas.microsoft.com/office/drawing/2014/main" id="{AE41C170-05D0-E448-BDB6-B479A288C1C1}"/>
              </a:ext>
            </a:extLst>
          </p:cNvPr>
          <p:cNvGrpSpPr>
            <a:grpSpLocks/>
          </p:cNvGrpSpPr>
          <p:nvPr/>
        </p:nvGrpSpPr>
        <p:grpSpPr bwMode="auto">
          <a:xfrm>
            <a:off x="5749016" y="4012579"/>
            <a:ext cx="3322637" cy="481013"/>
            <a:chOff x="1491" y="2256"/>
            <a:chExt cx="2093" cy="303"/>
          </a:xfrm>
        </p:grpSpPr>
        <p:sp>
          <p:nvSpPr>
            <p:cNvPr id="44" name="Oval 22">
              <a:extLst>
                <a:ext uri="{FF2B5EF4-FFF2-40B4-BE49-F238E27FC236}">
                  <a16:creationId xmlns:a16="http://schemas.microsoft.com/office/drawing/2014/main" id="{C733638B-D024-9B49-80BE-2B4A1CDF42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4" y="2256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5" name="Line 24">
              <a:extLst>
                <a:ext uri="{FF2B5EF4-FFF2-40B4-BE49-F238E27FC236}">
                  <a16:creationId xmlns:a16="http://schemas.microsoft.com/office/drawing/2014/main" id="{E4A24D19-3DEB-FD44-807D-5094AFB380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91" y="2304"/>
              <a:ext cx="209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Rectangle 29">
              <a:extLst>
                <a:ext uri="{FF2B5EF4-FFF2-40B4-BE49-F238E27FC236}">
                  <a16:creationId xmlns:a16="http://schemas.microsoft.com/office/drawing/2014/main" id="{D40FC17B-EDC3-2D44-A910-03707EDEE4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5" y="2297"/>
              <a:ext cx="23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A</a:t>
              </a:r>
            </a:p>
          </p:txBody>
        </p:sp>
        <p:sp>
          <p:nvSpPr>
            <p:cNvPr id="47" name="Oval 32">
              <a:extLst>
                <a:ext uri="{FF2B5EF4-FFF2-40B4-BE49-F238E27FC236}">
                  <a16:creationId xmlns:a16="http://schemas.microsoft.com/office/drawing/2014/main" id="{7DA52004-245D-8444-8C3E-58F0CEDC57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2" y="2256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8" name="Rectangle 33">
              <a:extLst>
                <a:ext uri="{FF2B5EF4-FFF2-40B4-BE49-F238E27FC236}">
                  <a16:creationId xmlns:a16="http://schemas.microsoft.com/office/drawing/2014/main" id="{D330351C-75B3-B743-9127-AF1560F615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1" y="2297"/>
              <a:ext cx="23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B</a:t>
              </a:r>
            </a:p>
          </p:txBody>
        </p:sp>
        <p:sp>
          <p:nvSpPr>
            <p:cNvPr id="49" name="Rectangle 40">
              <a:extLst>
                <a:ext uri="{FF2B5EF4-FFF2-40B4-BE49-F238E27FC236}">
                  <a16:creationId xmlns:a16="http://schemas.microsoft.com/office/drawing/2014/main" id="{C1E1915B-8A36-CA46-B15E-628B2C059A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05" y="2309"/>
              <a:ext cx="23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C</a:t>
              </a:r>
            </a:p>
          </p:txBody>
        </p:sp>
        <p:sp>
          <p:nvSpPr>
            <p:cNvPr id="50" name="Oval 44">
              <a:extLst>
                <a:ext uri="{FF2B5EF4-FFF2-40B4-BE49-F238E27FC236}">
                  <a16:creationId xmlns:a16="http://schemas.microsoft.com/office/drawing/2014/main" id="{C6F66D3B-E5A2-FB4B-8D92-5C0F9B6155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6" y="2261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</p:grpSp>
      <p:sp>
        <p:nvSpPr>
          <p:cNvPr id="51" name="Slide Number Placeholder 3">
            <a:extLst>
              <a:ext uri="{FF2B5EF4-FFF2-40B4-BE49-F238E27FC236}">
                <a16:creationId xmlns:a16="http://schemas.microsoft.com/office/drawing/2014/main" id="{8005E13B-8FE8-844F-BAFB-DDB91EC0D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67515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0448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9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29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29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29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9731" grpId="0" build="p" bldLvl="2" autoUpdateAnimBg="0"/>
      <p:bldP spid="15" grpId="0" animBg="1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60" name="Rectangle 9">
            <a:extLst>
              <a:ext uri="{FF2B5EF4-FFF2-40B4-BE49-F238E27FC236}">
                <a16:creationId xmlns:a16="http://schemas.microsoft.com/office/drawing/2014/main" id="{4F6237E7-6851-CD4B-AFCD-F8FB2E3928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Diminishing Returns to Capital</a:t>
            </a:r>
          </a:p>
        </p:txBody>
      </p:sp>
      <p:sp>
        <p:nvSpPr>
          <p:cNvPr id="45061" name="Rectangle 10">
            <a:extLst>
              <a:ext uri="{FF2B5EF4-FFF2-40B4-BE49-F238E27FC236}">
                <a16:creationId xmlns:a16="http://schemas.microsoft.com/office/drawing/2014/main" id="{D97DCDD8-B248-8043-B267-87DD3A9AE5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49843" y="2392982"/>
            <a:ext cx="4471542" cy="4081346"/>
          </a:xfrm>
        </p:spPr>
        <p:txBody>
          <a:bodyPr>
            <a:normAutofit fontScale="92500"/>
          </a:bodyPr>
          <a:lstStyle/>
          <a:p>
            <a:r>
              <a:rPr lang="en-US" altLang="en-US" b="1" dirty="0"/>
              <a:t>Holding labor constant at 3 </a:t>
            </a:r>
          </a:p>
          <a:p>
            <a:pPr marL="0" indent="0">
              <a:buNone/>
            </a:pPr>
            <a:endParaRPr lang="en-US" altLang="en-US" b="1" dirty="0"/>
          </a:p>
          <a:p>
            <a:r>
              <a:rPr lang="en-US" altLang="en-US" b="1" dirty="0"/>
              <a:t>I</a:t>
            </a:r>
            <a:r>
              <a:rPr lang="en-US" altLang="en-US" dirty="0"/>
              <a:t>ncreasing capital from 0 to 1 to 2 to 3</a:t>
            </a:r>
          </a:p>
          <a:p>
            <a:endParaRPr lang="en-US" altLang="en-US" dirty="0"/>
          </a:p>
          <a:p>
            <a:r>
              <a:rPr lang="en-US" altLang="en-US" dirty="0"/>
              <a:t>Output increases by 0, 55, 20, 15, i.e. at a decreasing rate </a:t>
            </a:r>
          </a:p>
          <a:p>
            <a:endParaRPr lang="en-US" altLang="en-US" dirty="0"/>
          </a:p>
          <a:p>
            <a:r>
              <a:rPr lang="en-US" altLang="en-US" dirty="0"/>
              <a:t>Diminishing returns from capital in both short-run and long-run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A9D474E-A978-1242-AEC4-9D5E2C2E28F0}"/>
              </a:ext>
            </a:extLst>
          </p:cNvPr>
          <p:cNvGrpSpPr>
            <a:grpSpLocks/>
          </p:cNvGrpSpPr>
          <p:nvPr/>
        </p:nvGrpSpPr>
        <p:grpSpPr bwMode="auto">
          <a:xfrm>
            <a:off x="6202402" y="6205306"/>
            <a:ext cx="5932488" cy="433387"/>
            <a:chOff x="1500" y="3663"/>
            <a:chExt cx="3737" cy="273"/>
          </a:xfrm>
        </p:grpSpPr>
        <p:sp>
          <p:nvSpPr>
            <p:cNvPr id="8" name="Line 7">
              <a:extLst>
                <a:ext uri="{FF2B5EF4-FFF2-40B4-BE49-F238E27FC236}">
                  <a16:creationId xmlns:a16="http://schemas.microsoft.com/office/drawing/2014/main" id="{8DFBA855-7E0D-8C41-AF98-AF082EC0575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00" y="3663"/>
              <a:ext cx="3357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56218EC-A4A3-C246-BB22-3C9DD501DD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12" y="3691"/>
              <a:ext cx="1125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>
                  <a:solidFill>
                    <a:schemeClr val="tx1"/>
                  </a:solidFill>
                  <a:latin typeface="Arial" panose="020B0604020202020204" pitchFamily="34" charset="0"/>
                </a:rPr>
                <a:t>Labor per year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FDE386F-9C29-A24A-B0C6-351ECE4AB8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9" y="3686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E4E7D15-52C5-4C4A-87C8-8F11D9F031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7" y="3686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2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AB6BE12-425A-C749-9BA6-BFCF56BA3E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96" y="3686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3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2108976-4A8C-4F47-BD6F-D3989F4CA4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4" y="3686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4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E05A3E0-C727-0943-AC8D-6BD0C8AC60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33" y="3686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5</a:t>
              </a: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D4393DD-EE4F-274B-86B9-12E4EC7C87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31429" y="2331805"/>
            <a:ext cx="2303462" cy="2028761"/>
          </a:xfrm>
          <a:prstGeom prst="rect">
            <a:avLst/>
          </a:prstGeom>
          <a:solidFill>
            <a:srgbClr val="CCCC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ctr"/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Increasing labor holding capital constant (A, B, C) </a:t>
            </a:r>
          </a:p>
          <a:p>
            <a:pPr algn="ctr"/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OR</a:t>
            </a:r>
          </a:p>
          <a:p>
            <a:pPr algn="ctr"/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Increasing capital holding labor constant (E, D, C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CF0550A-5734-E742-B86A-A4F9CB3BE007}"/>
              </a:ext>
            </a:extLst>
          </p:cNvPr>
          <p:cNvGrpSpPr>
            <a:grpSpLocks/>
          </p:cNvGrpSpPr>
          <p:nvPr/>
        </p:nvGrpSpPr>
        <p:grpSpPr bwMode="auto">
          <a:xfrm>
            <a:off x="6338928" y="2831868"/>
            <a:ext cx="4233863" cy="3395663"/>
            <a:chOff x="1586" y="1538"/>
            <a:chExt cx="2667" cy="2139"/>
          </a:xfrm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213207E7-C1B8-B142-A501-AB3A1A67BF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6" y="1538"/>
              <a:ext cx="1968" cy="2064"/>
            </a:xfrm>
            <a:custGeom>
              <a:avLst/>
              <a:gdLst>
                <a:gd name="T0" fmla="*/ 0 w 1968"/>
                <a:gd name="T1" fmla="*/ 0 h 2064"/>
                <a:gd name="T2" fmla="*/ 68 w 1968"/>
                <a:gd name="T3" fmla="*/ 202 h 2064"/>
                <a:gd name="T4" fmla="*/ 136 w 1968"/>
                <a:gd name="T5" fmla="*/ 398 h 2064"/>
                <a:gd name="T6" fmla="*/ 205 w 1968"/>
                <a:gd name="T7" fmla="*/ 588 h 2064"/>
                <a:gd name="T8" fmla="*/ 284 w 1968"/>
                <a:gd name="T9" fmla="*/ 767 h 2064"/>
                <a:gd name="T10" fmla="*/ 370 w 1968"/>
                <a:gd name="T11" fmla="*/ 939 h 2064"/>
                <a:gd name="T12" fmla="*/ 455 w 1968"/>
                <a:gd name="T13" fmla="*/ 1101 h 2064"/>
                <a:gd name="T14" fmla="*/ 557 w 1968"/>
                <a:gd name="T15" fmla="*/ 1251 h 2064"/>
                <a:gd name="T16" fmla="*/ 608 w 1968"/>
                <a:gd name="T17" fmla="*/ 1320 h 2064"/>
                <a:gd name="T18" fmla="*/ 671 w 1968"/>
                <a:gd name="T19" fmla="*/ 1389 h 2064"/>
                <a:gd name="T20" fmla="*/ 739 w 1968"/>
                <a:gd name="T21" fmla="*/ 1452 h 2064"/>
                <a:gd name="T22" fmla="*/ 807 w 1968"/>
                <a:gd name="T23" fmla="*/ 1516 h 2064"/>
                <a:gd name="T24" fmla="*/ 966 w 1968"/>
                <a:gd name="T25" fmla="*/ 1631 h 2064"/>
                <a:gd name="T26" fmla="*/ 1131 w 1968"/>
                <a:gd name="T27" fmla="*/ 1735 h 2064"/>
                <a:gd name="T28" fmla="*/ 1296 w 1968"/>
                <a:gd name="T29" fmla="*/ 1821 h 2064"/>
                <a:gd name="T30" fmla="*/ 1461 w 1968"/>
                <a:gd name="T31" fmla="*/ 1896 h 2064"/>
                <a:gd name="T32" fmla="*/ 1626 w 1968"/>
                <a:gd name="T33" fmla="*/ 1959 h 2064"/>
                <a:gd name="T34" fmla="*/ 1796 w 1968"/>
                <a:gd name="T35" fmla="*/ 2017 h 2064"/>
                <a:gd name="T36" fmla="*/ 1967 w 1968"/>
                <a:gd name="T37" fmla="*/ 2063 h 2064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1968"/>
                <a:gd name="T58" fmla="*/ 0 h 2064"/>
                <a:gd name="T59" fmla="*/ 1968 w 1968"/>
                <a:gd name="T60" fmla="*/ 2064 h 2064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1968" h="2064">
                  <a:moveTo>
                    <a:pt x="0" y="0"/>
                  </a:moveTo>
                  <a:lnTo>
                    <a:pt x="68" y="202"/>
                  </a:lnTo>
                  <a:lnTo>
                    <a:pt x="136" y="398"/>
                  </a:lnTo>
                  <a:lnTo>
                    <a:pt x="205" y="588"/>
                  </a:lnTo>
                  <a:lnTo>
                    <a:pt x="284" y="767"/>
                  </a:lnTo>
                  <a:lnTo>
                    <a:pt x="370" y="939"/>
                  </a:lnTo>
                  <a:lnTo>
                    <a:pt x="455" y="1101"/>
                  </a:lnTo>
                  <a:lnTo>
                    <a:pt x="557" y="1251"/>
                  </a:lnTo>
                  <a:lnTo>
                    <a:pt x="608" y="1320"/>
                  </a:lnTo>
                  <a:lnTo>
                    <a:pt x="671" y="1389"/>
                  </a:lnTo>
                  <a:lnTo>
                    <a:pt x="739" y="1452"/>
                  </a:lnTo>
                  <a:lnTo>
                    <a:pt x="807" y="1516"/>
                  </a:lnTo>
                  <a:lnTo>
                    <a:pt x="966" y="1631"/>
                  </a:lnTo>
                  <a:lnTo>
                    <a:pt x="1131" y="1735"/>
                  </a:lnTo>
                  <a:lnTo>
                    <a:pt x="1296" y="1821"/>
                  </a:lnTo>
                  <a:lnTo>
                    <a:pt x="1461" y="1896"/>
                  </a:lnTo>
                  <a:lnTo>
                    <a:pt x="1626" y="1959"/>
                  </a:lnTo>
                  <a:lnTo>
                    <a:pt x="1796" y="2017"/>
                  </a:lnTo>
                  <a:lnTo>
                    <a:pt x="1967" y="2063"/>
                  </a:lnTo>
                </a:path>
              </a:pathLst>
            </a:custGeom>
            <a:noFill/>
            <a:ln w="50800" cap="rnd">
              <a:solidFill>
                <a:srgbClr val="FF33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FACB184-48E1-2F41-B387-248E9556A1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1" y="3427"/>
              <a:ext cx="62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q</a:t>
              </a:r>
              <a:r>
                <a:rPr lang="en-US" altLang="en-US" sz="20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1 </a:t>
              </a:r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= </a:t>
              </a:r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55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A38ECF1-E26E-DF4A-8E18-D72958D71067}"/>
              </a:ext>
            </a:extLst>
          </p:cNvPr>
          <p:cNvGrpSpPr>
            <a:grpSpLocks/>
          </p:cNvGrpSpPr>
          <p:nvPr/>
        </p:nvGrpSpPr>
        <p:grpSpPr bwMode="auto">
          <a:xfrm>
            <a:off x="6940591" y="2368317"/>
            <a:ext cx="4181475" cy="3436938"/>
            <a:chOff x="1965" y="1246"/>
            <a:chExt cx="2634" cy="2165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020ADCC-7FFF-D142-87B8-AA678A93DD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5" y="1246"/>
              <a:ext cx="1941" cy="2068"/>
            </a:xfrm>
            <a:custGeom>
              <a:avLst/>
              <a:gdLst>
                <a:gd name="T0" fmla="*/ 0 w 1973"/>
                <a:gd name="T1" fmla="*/ 0 h 2068"/>
                <a:gd name="T2" fmla="*/ 55 w 1973"/>
                <a:gd name="T3" fmla="*/ 201 h 2068"/>
                <a:gd name="T4" fmla="*/ 109 w 1973"/>
                <a:gd name="T5" fmla="*/ 403 h 2068"/>
                <a:gd name="T6" fmla="*/ 163 w 1973"/>
                <a:gd name="T7" fmla="*/ 588 h 2068"/>
                <a:gd name="T8" fmla="*/ 227 w 1973"/>
                <a:gd name="T9" fmla="*/ 768 h 2068"/>
                <a:gd name="T10" fmla="*/ 291 w 1973"/>
                <a:gd name="T11" fmla="*/ 938 h 2068"/>
                <a:gd name="T12" fmla="*/ 361 w 1973"/>
                <a:gd name="T13" fmla="*/ 1102 h 2068"/>
                <a:gd name="T14" fmla="*/ 439 w 1973"/>
                <a:gd name="T15" fmla="*/ 1256 h 2068"/>
                <a:gd name="T16" fmla="*/ 478 w 1973"/>
                <a:gd name="T17" fmla="*/ 1325 h 2068"/>
                <a:gd name="T18" fmla="*/ 527 w 1973"/>
                <a:gd name="T19" fmla="*/ 1394 h 2068"/>
                <a:gd name="T20" fmla="*/ 582 w 1973"/>
                <a:gd name="T21" fmla="*/ 1457 h 2068"/>
                <a:gd name="T22" fmla="*/ 636 w 1973"/>
                <a:gd name="T23" fmla="*/ 1521 h 2068"/>
                <a:gd name="T24" fmla="*/ 759 w 1973"/>
                <a:gd name="T25" fmla="*/ 1632 h 2068"/>
                <a:gd name="T26" fmla="*/ 887 w 1973"/>
                <a:gd name="T27" fmla="*/ 1738 h 2068"/>
                <a:gd name="T28" fmla="*/ 1016 w 1973"/>
                <a:gd name="T29" fmla="*/ 1828 h 2068"/>
                <a:gd name="T30" fmla="*/ 1145 w 1973"/>
                <a:gd name="T31" fmla="*/ 1903 h 2068"/>
                <a:gd name="T32" fmla="*/ 1278 w 1973"/>
                <a:gd name="T33" fmla="*/ 1966 h 2068"/>
                <a:gd name="T34" fmla="*/ 1410 w 1973"/>
                <a:gd name="T35" fmla="*/ 2019 h 2068"/>
                <a:gd name="T36" fmla="*/ 1544 w 1973"/>
                <a:gd name="T37" fmla="*/ 2067 h 20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1973"/>
                <a:gd name="T58" fmla="*/ 0 h 2068"/>
                <a:gd name="T59" fmla="*/ 1973 w 1973"/>
                <a:gd name="T60" fmla="*/ 2068 h 20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1973" h="2068">
                  <a:moveTo>
                    <a:pt x="0" y="0"/>
                  </a:moveTo>
                  <a:lnTo>
                    <a:pt x="70" y="201"/>
                  </a:lnTo>
                  <a:lnTo>
                    <a:pt x="139" y="403"/>
                  </a:lnTo>
                  <a:lnTo>
                    <a:pt x="208" y="588"/>
                  </a:lnTo>
                  <a:lnTo>
                    <a:pt x="290" y="768"/>
                  </a:lnTo>
                  <a:lnTo>
                    <a:pt x="372" y="938"/>
                  </a:lnTo>
                  <a:lnTo>
                    <a:pt x="460" y="1102"/>
                  </a:lnTo>
                  <a:lnTo>
                    <a:pt x="561" y="1256"/>
                  </a:lnTo>
                  <a:lnTo>
                    <a:pt x="611" y="1325"/>
                  </a:lnTo>
                  <a:lnTo>
                    <a:pt x="674" y="1394"/>
                  </a:lnTo>
                  <a:lnTo>
                    <a:pt x="744" y="1457"/>
                  </a:lnTo>
                  <a:lnTo>
                    <a:pt x="813" y="1521"/>
                  </a:lnTo>
                  <a:lnTo>
                    <a:pt x="970" y="1632"/>
                  </a:lnTo>
                  <a:lnTo>
                    <a:pt x="1134" y="1738"/>
                  </a:lnTo>
                  <a:lnTo>
                    <a:pt x="1298" y="1828"/>
                  </a:lnTo>
                  <a:lnTo>
                    <a:pt x="1462" y="1903"/>
                  </a:lnTo>
                  <a:lnTo>
                    <a:pt x="1632" y="1966"/>
                  </a:lnTo>
                  <a:lnTo>
                    <a:pt x="1802" y="2019"/>
                  </a:lnTo>
                  <a:lnTo>
                    <a:pt x="1972" y="2067"/>
                  </a:lnTo>
                </a:path>
              </a:pathLst>
            </a:custGeom>
            <a:noFill/>
            <a:ln w="50800" cap="rnd">
              <a:solidFill>
                <a:srgbClr val="FF66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E78DA2-4AE9-AF4F-9B71-036C7087B7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7" y="3161"/>
              <a:ext cx="62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q</a:t>
              </a:r>
              <a:r>
                <a:rPr lang="en-US" altLang="en-US" sz="20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2 </a:t>
              </a:r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= </a:t>
              </a:r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75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6163BE-889E-AC48-9186-0A457D15B56E}"/>
              </a:ext>
            </a:extLst>
          </p:cNvPr>
          <p:cNvGrpSpPr>
            <a:grpSpLocks/>
          </p:cNvGrpSpPr>
          <p:nvPr/>
        </p:nvGrpSpPr>
        <p:grpSpPr bwMode="auto">
          <a:xfrm>
            <a:off x="7478753" y="1990493"/>
            <a:ext cx="4176713" cy="3357563"/>
            <a:chOff x="2304" y="1008"/>
            <a:chExt cx="2631" cy="2115"/>
          </a:xfrm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E09BC5BC-A309-0546-BF3B-423299BDE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4" y="1008"/>
              <a:ext cx="1922" cy="2066"/>
            </a:xfrm>
            <a:custGeom>
              <a:avLst/>
              <a:gdLst>
                <a:gd name="T0" fmla="*/ 0 w 1922"/>
                <a:gd name="T1" fmla="*/ 0 h 2066"/>
                <a:gd name="T2" fmla="*/ 68 w 1922"/>
                <a:gd name="T3" fmla="*/ 202 h 2066"/>
                <a:gd name="T4" fmla="*/ 130 w 1922"/>
                <a:gd name="T5" fmla="*/ 398 h 2066"/>
                <a:gd name="T6" fmla="*/ 205 w 1922"/>
                <a:gd name="T7" fmla="*/ 590 h 2066"/>
                <a:gd name="T8" fmla="*/ 280 w 1922"/>
                <a:gd name="T9" fmla="*/ 767 h 2066"/>
                <a:gd name="T10" fmla="*/ 362 w 1922"/>
                <a:gd name="T11" fmla="*/ 939 h 2066"/>
                <a:gd name="T12" fmla="*/ 451 w 1922"/>
                <a:gd name="T13" fmla="*/ 1101 h 2066"/>
                <a:gd name="T14" fmla="*/ 547 w 1922"/>
                <a:gd name="T15" fmla="*/ 1254 h 2066"/>
                <a:gd name="T16" fmla="*/ 656 w 1922"/>
                <a:gd name="T17" fmla="*/ 1391 h 2066"/>
                <a:gd name="T18" fmla="*/ 793 w 1922"/>
                <a:gd name="T19" fmla="*/ 1519 h 2066"/>
                <a:gd name="T20" fmla="*/ 943 w 1922"/>
                <a:gd name="T21" fmla="*/ 1632 h 2066"/>
                <a:gd name="T22" fmla="*/ 1101 w 1922"/>
                <a:gd name="T23" fmla="*/ 1736 h 2066"/>
                <a:gd name="T24" fmla="*/ 1265 w 1922"/>
                <a:gd name="T25" fmla="*/ 1824 h 2066"/>
                <a:gd name="T26" fmla="*/ 1422 w 1922"/>
                <a:gd name="T27" fmla="*/ 1903 h 2066"/>
                <a:gd name="T28" fmla="*/ 1586 w 1922"/>
                <a:gd name="T29" fmla="*/ 1962 h 2066"/>
                <a:gd name="T30" fmla="*/ 1750 w 1922"/>
                <a:gd name="T31" fmla="*/ 2016 h 2066"/>
                <a:gd name="T32" fmla="*/ 1921 w 1922"/>
                <a:gd name="T33" fmla="*/ 2065 h 20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922"/>
                <a:gd name="T52" fmla="*/ 0 h 2066"/>
                <a:gd name="T53" fmla="*/ 1922 w 1922"/>
                <a:gd name="T54" fmla="*/ 2066 h 20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922" h="2066">
                  <a:moveTo>
                    <a:pt x="0" y="0"/>
                  </a:moveTo>
                  <a:lnTo>
                    <a:pt x="68" y="202"/>
                  </a:lnTo>
                  <a:lnTo>
                    <a:pt x="130" y="398"/>
                  </a:lnTo>
                  <a:lnTo>
                    <a:pt x="205" y="590"/>
                  </a:lnTo>
                  <a:lnTo>
                    <a:pt x="280" y="767"/>
                  </a:lnTo>
                  <a:lnTo>
                    <a:pt x="362" y="939"/>
                  </a:lnTo>
                  <a:lnTo>
                    <a:pt x="451" y="1101"/>
                  </a:lnTo>
                  <a:lnTo>
                    <a:pt x="547" y="1254"/>
                  </a:lnTo>
                  <a:lnTo>
                    <a:pt x="656" y="1391"/>
                  </a:lnTo>
                  <a:lnTo>
                    <a:pt x="793" y="1519"/>
                  </a:lnTo>
                  <a:lnTo>
                    <a:pt x="943" y="1632"/>
                  </a:lnTo>
                  <a:lnTo>
                    <a:pt x="1101" y="1736"/>
                  </a:lnTo>
                  <a:lnTo>
                    <a:pt x="1265" y="1824"/>
                  </a:lnTo>
                  <a:lnTo>
                    <a:pt x="1422" y="1903"/>
                  </a:lnTo>
                  <a:lnTo>
                    <a:pt x="1586" y="1962"/>
                  </a:lnTo>
                  <a:lnTo>
                    <a:pt x="1750" y="2016"/>
                  </a:lnTo>
                  <a:lnTo>
                    <a:pt x="1921" y="2065"/>
                  </a:lnTo>
                </a:path>
              </a:pathLst>
            </a:custGeom>
            <a:noFill/>
            <a:ln w="50800" cap="rnd">
              <a:solidFill>
                <a:srgbClr val="FF99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7615B34-2F85-D043-97B0-3F6F973ABA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3" y="2873"/>
              <a:ext cx="62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q</a:t>
              </a:r>
              <a:r>
                <a:rPr lang="en-US" altLang="en-US" sz="20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3 </a:t>
              </a:r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= </a:t>
              </a:r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90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C681F68-E34F-D14C-B9E2-0218C1924607}"/>
              </a:ext>
            </a:extLst>
          </p:cNvPr>
          <p:cNvGrpSpPr>
            <a:grpSpLocks/>
          </p:cNvGrpSpPr>
          <p:nvPr/>
        </p:nvGrpSpPr>
        <p:grpSpPr bwMode="auto">
          <a:xfrm>
            <a:off x="4681577" y="2130192"/>
            <a:ext cx="1506538" cy="4097338"/>
            <a:chOff x="542" y="1096"/>
            <a:chExt cx="949" cy="2581"/>
          </a:xfrm>
        </p:grpSpPr>
        <p:sp>
          <p:nvSpPr>
            <p:cNvPr id="26" name="Line 25">
              <a:extLst>
                <a:ext uri="{FF2B5EF4-FFF2-40B4-BE49-F238E27FC236}">
                  <a16:creationId xmlns:a16="http://schemas.microsoft.com/office/drawing/2014/main" id="{9F01D9B9-534A-4341-AC79-9BD8BBE9DA0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91" y="1160"/>
              <a:ext cx="0" cy="251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7732BED-EEDB-944C-9DAA-7BE1AC7E06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8" y="3228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05A6881-7BA1-FB44-B0D3-BEEC931A0B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8" y="2695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ABAE0A7-7C72-0545-BF1A-C13411CAF3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8" y="2162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3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818A5BE-7626-B146-B678-DB1F2EC480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8" y="1629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4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39521815-2CC8-7E4B-846B-5D890D58FB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8" y="1096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0B49412-FBFA-C34E-A858-BCD9ED3A28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" y="1120"/>
              <a:ext cx="743" cy="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Capital</a:t>
              </a:r>
            </a:p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per year</a:t>
              </a:r>
            </a:p>
          </p:txBody>
        </p:sp>
      </p:grpSp>
      <p:grpSp>
        <p:nvGrpSpPr>
          <p:cNvPr id="33" name="Group 53">
            <a:extLst>
              <a:ext uri="{FF2B5EF4-FFF2-40B4-BE49-F238E27FC236}">
                <a16:creationId xmlns:a16="http://schemas.microsoft.com/office/drawing/2014/main" id="{81441167-73C5-774F-ACB4-31929C241A5B}"/>
              </a:ext>
            </a:extLst>
          </p:cNvPr>
          <p:cNvGrpSpPr>
            <a:grpSpLocks/>
          </p:cNvGrpSpPr>
          <p:nvPr/>
        </p:nvGrpSpPr>
        <p:grpSpPr bwMode="auto">
          <a:xfrm>
            <a:off x="6188116" y="3971692"/>
            <a:ext cx="3322637" cy="2298700"/>
            <a:chOff x="1491" y="2256"/>
            <a:chExt cx="2093" cy="1448"/>
          </a:xfrm>
        </p:grpSpPr>
        <p:sp>
          <p:nvSpPr>
            <p:cNvPr id="34" name="Line 33">
              <a:extLst>
                <a:ext uri="{FF2B5EF4-FFF2-40B4-BE49-F238E27FC236}">
                  <a16:creationId xmlns:a16="http://schemas.microsoft.com/office/drawing/2014/main" id="{79948CA0-DC78-5A45-B70C-E91A36124A2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63" y="2341"/>
              <a:ext cx="9" cy="136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Line 34">
              <a:extLst>
                <a:ext uri="{FF2B5EF4-FFF2-40B4-BE49-F238E27FC236}">
                  <a16:creationId xmlns:a16="http://schemas.microsoft.com/office/drawing/2014/main" id="{AC75935F-B3C5-F144-97AE-FC7458BFF4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80" y="2278"/>
              <a:ext cx="9" cy="142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Line 36">
              <a:extLst>
                <a:ext uri="{FF2B5EF4-FFF2-40B4-BE49-F238E27FC236}">
                  <a16:creationId xmlns:a16="http://schemas.microsoft.com/office/drawing/2014/main" id="{CD8628B3-6EAB-2346-BF53-182148DE71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91" y="3360"/>
              <a:ext cx="1301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37" name="Group 51">
              <a:extLst>
                <a:ext uri="{FF2B5EF4-FFF2-40B4-BE49-F238E27FC236}">
                  <a16:creationId xmlns:a16="http://schemas.microsoft.com/office/drawing/2014/main" id="{D11CC1E1-FACD-3048-8A84-3CC80AFC334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32" y="2610"/>
              <a:ext cx="357" cy="295"/>
              <a:chOff x="2832" y="3113"/>
              <a:chExt cx="357" cy="295"/>
            </a:xfrm>
          </p:grpSpPr>
          <p:sp>
            <p:nvSpPr>
              <p:cNvPr id="51" name="Oval 35">
                <a:extLst>
                  <a:ext uri="{FF2B5EF4-FFF2-40B4-BE49-F238E27FC236}">
                    <a16:creationId xmlns:a16="http://schemas.microsoft.com/office/drawing/2014/main" id="{6B4F3F24-3895-6745-AB65-91E9719CA2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2" y="3312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52" name="Rectangle 37">
                <a:extLst>
                  <a:ext uri="{FF2B5EF4-FFF2-40B4-BE49-F238E27FC236}">
                    <a16:creationId xmlns:a16="http://schemas.microsoft.com/office/drawing/2014/main" id="{0B99DF09-4E92-7542-9CA1-A0E98B2F2F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9" y="3113"/>
                <a:ext cx="220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i="1">
                    <a:solidFill>
                      <a:schemeClr val="tx1"/>
                    </a:solidFill>
                    <a:latin typeface="Arial" panose="020B0604020202020204" pitchFamily="34" charset="0"/>
                  </a:rPr>
                  <a:t>D</a:t>
                </a:r>
              </a:p>
            </p:txBody>
          </p:sp>
        </p:grpSp>
        <p:sp>
          <p:nvSpPr>
            <p:cNvPr id="38" name="Line 39">
              <a:extLst>
                <a:ext uri="{FF2B5EF4-FFF2-40B4-BE49-F238E27FC236}">
                  <a16:creationId xmlns:a16="http://schemas.microsoft.com/office/drawing/2014/main" id="{EFA1B951-D76E-E640-9043-2348FDBF412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82" y="2312"/>
              <a:ext cx="18" cy="13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39" name="Group 50">
              <a:extLst>
                <a:ext uri="{FF2B5EF4-FFF2-40B4-BE49-F238E27FC236}">
                  <a16:creationId xmlns:a16="http://schemas.microsoft.com/office/drawing/2014/main" id="{0E898BEF-8ADF-7946-8BEB-E78046BFC4F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46" y="3152"/>
              <a:ext cx="312" cy="250"/>
              <a:chOff x="2352" y="1049"/>
              <a:chExt cx="312" cy="250"/>
            </a:xfrm>
          </p:grpSpPr>
          <p:sp>
            <p:nvSpPr>
              <p:cNvPr id="49" name="Oval 40">
                <a:extLst>
                  <a:ext uri="{FF2B5EF4-FFF2-40B4-BE49-F238E27FC236}">
                    <a16:creationId xmlns:a16="http://schemas.microsoft.com/office/drawing/2014/main" id="{66DD8C88-44DE-2B4D-BEFE-3D50B565CF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2" y="1200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50" name="Rectangle 41">
                <a:extLst>
                  <a:ext uri="{FF2B5EF4-FFF2-40B4-BE49-F238E27FC236}">
                    <a16:creationId xmlns:a16="http://schemas.microsoft.com/office/drawing/2014/main" id="{50BB881A-F47F-754E-8164-2B7395C6A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1" y="1049"/>
                <a:ext cx="223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2000" i="1">
                    <a:solidFill>
                      <a:schemeClr val="tx1"/>
                    </a:solidFill>
                    <a:latin typeface="Arial" panose="020B0604020202020204" pitchFamily="34" charset="0"/>
                  </a:rPr>
                  <a:t>E</a:t>
                </a:r>
              </a:p>
            </p:txBody>
          </p:sp>
        </p:grpSp>
        <p:grpSp>
          <p:nvGrpSpPr>
            <p:cNvPr id="40" name="Group 42">
              <a:extLst>
                <a:ext uri="{FF2B5EF4-FFF2-40B4-BE49-F238E27FC236}">
                  <a16:creationId xmlns:a16="http://schemas.microsoft.com/office/drawing/2014/main" id="{47EC9CB1-99BC-9448-A9EC-42E46E363B7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91" y="2256"/>
              <a:ext cx="2093" cy="303"/>
              <a:chOff x="1491" y="2256"/>
              <a:chExt cx="2093" cy="303"/>
            </a:xfrm>
          </p:grpSpPr>
          <p:sp>
            <p:nvSpPr>
              <p:cNvPr id="42" name="Oval 43">
                <a:extLst>
                  <a:ext uri="{FF2B5EF4-FFF2-40B4-BE49-F238E27FC236}">
                    <a16:creationId xmlns:a16="http://schemas.microsoft.com/office/drawing/2014/main" id="{E21AF1B9-9AF9-3D4F-ACAF-888E8EA00A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4" y="2256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43" name="Line 44">
                <a:extLst>
                  <a:ext uri="{FF2B5EF4-FFF2-40B4-BE49-F238E27FC236}">
                    <a16:creationId xmlns:a16="http://schemas.microsoft.com/office/drawing/2014/main" id="{52396365-CD50-7F43-ADA0-7F939BECF4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91" y="2304"/>
                <a:ext cx="2093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" name="Rectangle 45">
                <a:extLst>
                  <a:ext uri="{FF2B5EF4-FFF2-40B4-BE49-F238E27FC236}">
                    <a16:creationId xmlns:a16="http://schemas.microsoft.com/office/drawing/2014/main" id="{3321FEA5-1B6C-E94C-8B7E-122F5D7D73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5" y="2297"/>
                <a:ext cx="232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2000" i="1">
                    <a:solidFill>
                      <a:schemeClr val="tx1"/>
                    </a:solidFill>
                    <a:latin typeface="Arial" panose="020B0604020202020204" pitchFamily="34" charset="0"/>
                  </a:rPr>
                  <a:t>A</a:t>
                </a:r>
              </a:p>
            </p:txBody>
          </p:sp>
          <p:sp>
            <p:nvSpPr>
              <p:cNvPr id="45" name="Oval 46">
                <a:extLst>
                  <a:ext uri="{FF2B5EF4-FFF2-40B4-BE49-F238E27FC236}">
                    <a16:creationId xmlns:a16="http://schemas.microsoft.com/office/drawing/2014/main" id="{471AB86E-3341-7544-9CFD-37FEC8214D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2" y="2256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46" name="Rectangle 47">
                <a:extLst>
                  <a:ext uri="{FF2B5EF4-FFF2-40B4-BE49-F238E27FC236}">
                    <a16:creationId xmlns:a16="http://schemas.microsoft.com/office/drawing/2014/main" id="{39603C7C-C420-D943-8AA7-92BE3BD6D7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1" y="2297"/>
                <a:ext cx="232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2000" i="1">
                    <a:solidFill>
                      <a:schemeClr val="tx1"/>
                    </a:solidFill>
                    <a:latin typeface="Arial" panose="020B0604020202020204" pitchFamily="34" charset="0"/>
                  </a:rPr>
                  <a:t>B</a:t>
                </a:r>
              </a:p>
            </p:txBody>
          </p:sp>
          <p:sp>
            <p:nvSpPr>
              <p:cNvPr id="47" name="Rectangle 48">
                <a:extLst>
                  <a:ext uri="{FF2B5EF4-FFF2-40B4-BE49-F238E27FC236}">
                    <a16:creationId xmlns:a16="http://schemas.microsoft.com/office/drawing/2014/main" id="{1DCC800C-8270-2A49-8460-8FD06D6489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5" y="2309"/>
                <a:ext cx="232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2000" i="1">
                    <a:solidFill>
                      <a:schemeClr val="tx1"/>
                    </a:solidFill>
                    <a:latin typeface="Arial" panose="020B0604020202020204" pitchFamily="34" charset="0"/>
                  </a:rPr>
                  <a:t>C</a:t>
                </a:r>
              </a:p>
            </p:txBody>
          </p:sp>
          <p:sp>
            <p:nvSpPr>
              <p:cNvPr id="48" name="Oval 49">
                <a:extLst>
                  <a:ext uri="{FF2B5EF4-FFF2-40B4-BE49-F238E27FC236}">
                    <a16:creationId xmlns:a16="http://schemas.microsoft.com/office/drawing/2014/main" id="{E004BEE6-6B83-F045-9D1E-40ED90AF29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6" y="2261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41" name="Line 52">
              <a:extLst>
                <a:ext uri="{FF2B5EF4-FFF2-40B4-BE49-F238E27FC236}">
                  <a16:creationId xmlns:a16="http://schemas.microsoft.com/office/drawing/2014/main" id="{FD3E7F9A-B1F6-744C-AEA7-084B98CE27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96" y="2880"/>
              <a:ext cx="13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53" name="Slide Number Placeholder 3">
            <a:extLst>
              <a:ext uri="{FF2B5EF4-FFF2-40B4-BE49-F238E27FC236}">
                <a16:creationId xmlns:a16="http://schemas.microsoft.com/office/drawing/2014/main" id="{5C849253-D595-CE46-9CD8-7449665A4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67515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1061831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4" name="Rectangle 8">
            <a:extLst>
              <a:ext uri="{FF2B5EF4-FFF2-40B4-BE49-F238E27FC236}">
                <a16:creationId xmlns:a16="http://schemas.microsoft.com/office/drawing/2014/main" id="{4192AF31-5FEA-784E-A24F-16FFC01AA3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Production: Two Variable Inputs</a:t>
            </a:r>
          </a:p>
        </p:txBody>
      </p:sp>
      <p:sp>
        <p:nvSpPr>
          <p:cNvPr id="190473" name="Rectangle 9">
            <a:extLst>
              <a:ext uri="{FF2B5EF4-FFF2-40B4-BE49-F238E27FC236}">
                <a16:creationId xmlns:a16="http://schemas.microsoft.com/office/drawing/2014/main" id="{03C5702D-9ECB-B544-83E4-8C45231A584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0321" y="2336872"/>
            <a:ext cx="9613861" cy="4143937"/>
          </a:xfrm>
        </p:spPr>
        <p:txBody>
          <a:bodyPr>
            <a:normAutofit lnSpcReduction="10000"/>
          </a:bodyPr>
          <a:lstStyle/>
          <a:p>
            <a:pPr eaLnBrk="1" hangingPunct="1"/>
            <a:r>
              <a:rPr lang="en-US" altLang="en-US" b="1" dirty="0">
                <a:solidFill>
                  <a:srgbClr val="C00000"/>
                </a:solidFill>
              </a:rPr>
              <a:t>Substituting Among Inputs</a:t>
            </a:r>
          </a:p>
          <a:p>
            <a:pPr lvl="1" eaLnBrk="1" hangingPunct="1"/>
            <a:endParaRPr lang="en-US" altLang="en-US" sz="800" dirty="0"/>
          </a:p>
          <a:p>
            <a:pPr lvl="1" eaLnBrk="1" hangingPunct="1"/>
            <a:r>
              <a:rPr lang="en-US" altLang="en-US" dirty="0"/>
              <a:t>Firms must decide what combination of inputs to use to produce a certain quantity of output  </a:t>
            </a:r>
          </a:p>
          <a:p>
            <a:pPr lvl="1" eaLnBrk="1" hangingPunct="1"/>
            <a:endParaRPr lang="en-US" altLang="en-US" sz="800" dirty="0"/>
          </a:p>
          <a:p>
            <a:pPr lvl="1" eaLnBrk="1" hangingPunct="1"/>
            <a:r>
              <a:rPr lang="en-US" altLang="en-US" dirty="0"/>
              <a:t>There is a trade-off between inputs allowing them to use more of one input and less of another for the same level of output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Slope of the isoquant shows how one input can be substituted for the other while keeping the level of output the same.</a:t>
            </a:r>
          </a:p>
          <a:p>
            <a:pPr lvl="1"/>
            <a:endParaRPr lang="en-US" altLang="en-US" sz="800" dirty="0"/>
          </a:p>
          <a:p>
            <a:pPr lvl="1"/>
            <a:r>
              <a:rPr lang="en-US" altLang="en-US" b="1" dirty="0">
                <a:solidFill>
                  <a:srgbClr val="C00000"/>
                </a:solidFill>
              </a:rPr>
              <a:t>Marginal rate of </a:t>
            </a:r>
            <a:r>
              <a:rPr lang="en-US" altLang="en-US" b="1" i="1" dirty="0">
                <a:solidFill>
                  <a:srgbClr val="C00000"/>
                </a:solidFill>
              </a:rPr>
              <a:t>technical</a:t>
            </a:r>
            <a:r>
              <a:rPr lang="en-US" altLang="en-US" b="1" dirty="0">
                <a:solidFill>
                  <a:srgbClr val="C00000"/>
                </a:solidFill>
              </a:rPr>
              <a:t> substitution (MRTS)</a:t>
            </a:r>
          </a:p>
          <a:p>
            <a:pPr lvl="2"/>
            <a:endParaRPr lang="en-US" altLang="en-US" sz="800" dirty="0"/>
          </a:p>
          <a:p>
            <a:pPr lvl="2"/>
            <a:r>
              <a:rPr lang="en-US" altLang="en-US" dirty="0"/>
              <a:t>Amount by which the quantity of one input can be reduced when one extra unit of another input is used, so that output remains constant.</a:t>
            </a:r>
          </a:p>
          <a:p>
            <a:pPr lvl="1" eaLnBrk="1" hangingPunct="1"/>
            <a:endParaRPr lang="en-US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8902C-4C53-7D43-B402-CD846C85B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67515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9852460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4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04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4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04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4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904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4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904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4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904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47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9047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473" grpId="0" build="p" bldLvl="2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6" name="Rectangle 2">
            <a:extLst>
              <a:ext uri="{FF2B5EF4-FFF2-40B4-BE49-F238E27FC236}">
                <a16:creationId xmlns:a16="http://schemas.microsoft.com/office/drawing/2014/main" id="{98A85A45-195B-7F42-AB0B-B4F81221FC6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Marginal Rate of </a:t>
            </a:r>
            <a:r>
              <a:rPr lang="en-US" altLang="en-US" i="1" dirty="0"/>
              <a:t>Technical</a:t>
            </a:r>
            <a:r>
              <a:rPr lang="en-US" altLang="en-US" dirty="0"/>
              <a:t> Substitution (MRTS)</a:t>
            </a:r>
          </a:p>
        </p:txBody>
      </p:sp>
      <p:sp>
        <p:nvSpPr>
          <p:cNvPr id="332803" name="Rectangle 3">
            <a:extLst>
              <a:ext uri="{FF2B5EF4-FFF2-40B4-BE49-F238E27FC236}">
                <a16:creationId xmlns:a16="http://schemas.microsoft.com/office/drawing/2014/main" id="{BECC78BE-0AC5-294B-99A3-81C8808C974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7246" y="3517470"/>
            <a:ext cx="5180877" cy="3099956"/>
          </a:xfrm>
        </p:spPr>
        <p:txBody>
          <a:bodyPr>
            <a:normAutofit fontScale="85000" lnSpcReduction="20000"/>
          </a:bodyPr>
          <a:lstStyle/>
          <a:p>
            <a:pPr marL="0" indent="0" eaLnBrk="1" hangingPunct="1">
              <a:buNone/>
            </a:pPr>
            <a:r>
              <a:rPr lang="en-US" altLang="en-US" dirty="0"/>
              <a:t>As we increase labor to replace capital</a:t>
            </a:r>
          </a:p>
          <a:p>
            <a:pPr lvl="1" eaLnBrk="1" hangingPunct="1"/>
            <a:endParaRPr lang="en-US" altLang="en-US" sz="900" dirty="0"/>
          </a:p>
          <a:p>
            <a:r>
              <a:rPr lang="en-US" altLang="en-US" dirty="0"/>
              <a:t>Labor becomes relatively less productive</a:t>
            </a:r>
          </a:p>
          <a:p>
            <a:endParaRPr lang="en-US" altLang="en-US" sz="1300" dirty="0"/>
          </a:p>
          <a:p>
            <a:r>
              <a:rPr lang="en-US" altLang="en-US" dirty="0"/>
              <a:t>Capital becomes relatively more productive</a:t>
            </a:r>
          </a:p>
          <a:p>
            <a:endParaRPr lang="en-US" altLang="en-US" sz="1300" dirty="0"/>
          </a:p>
          <a:p>
            <a:r>
              <a:rPr lang="en-US" altLang="en-US" dirty="0"/>
              <a:t>Need less capital to keep output constant</a:t>
            </a:r>
          </a:p>
          <a:p>
            <a:endParaRPr lang="en-US" altLang="en-US" sz="1300" dirty="0"/>
          </a:p>
          <a:p>
            <a:r>
              <a:rPr lang="en-US" altLang="en-US" dirty="0"/>
              <a:t>The slope of the isoquant becomes flatter</a:t>
            </a:r>
          </a:p>
        </p:txBody>
      </p:sp>
      <p:graphicFrame>
        <p:nvGraphicFramePr>
          <p:cNvPr id="7" name="Object 7">
            <a:hlinkClick r:id="" action="ppaction://ole?verb=0"/>
            <a:extLst>
              <a:ext uri="{FF2B5EF4-FFF2-40B4-BE49-F238E27FC236}">
                <a16:creationId xmlns:a16="http://schemas.microsoft.com/office/drawing/2014/main" id="{E89F7243-0783-F146-A7A1-F34C134B4D8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883677"/>
              </p:ext>
            </p:extLst>
          </p:nvPr>
        </p:nvGraphicFramePr>
        <p:xfrm>
          <a:off x="117246" y="2104895"/>
          <a:ext cx="4361728" cy="1211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57048400" imgH="16967200" progId="Equation.DSMT4">
                  <p:embed/>
                </p:oleObj>
              </mc:Choice>
              <mc:Fallback>
                <p:oleObj name="Equation" r:id="rId2" imgW="57048400" imgH="16967200" progId="Equation.DSMT4">
                  <p:embed/>
                  <p:pic>
                    <p:nvPicPr>
                      <p:cNvPr id="194567" name="Object 7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1FC1B268-F222-3C46-B1CB-CFDB4B80BBAF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7246" y="2104895"/>
                        <a:ext cx="4361728" cy="1211581"/>
                      </a:xfrm>
                      <a:prstGeom prst="rect">
                        <a:avLst/>
                      </a:prstGeom>
                      <a:solidFill>
                        <a:srgbClr val="CCCCFF"/>
                      </a:solidFill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Line 8">
            <a:extLst>
              <a:ext uri="{FF2B5EF4-FFF2-40B4-BE49-F238E27FC236}">
                <a16:creationId xmlns:a16="http://schemas.microsoft.com/office/drawing/2014/main" id="{BADF6863-7CB1-2643-BC25-0FA9CA6045C9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760" y="2444118"/>
            <a:ext cx="0" cy="39957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Line 9">
            <a:extLst>
              <a:ext uri="{FF2B5EF4-FFF2-40B4-BE49-F238E27FC236}">
                <a16:creationId xmlns:a16="http://schemas.microsoft.com/office/drawing/2014/main" id="{6A67DE3A-C915-E046-961E-991C02B38137}"/>
              </a:ext>
            </a:extLst>
          </p:cNvPr>
          <p:cNvSpPr>
            <a:spLocks noChangeShapeType="1"/>
          </p:cNvSpPr>
          <p:nvPr/>
        </p:nvSpPr>
        <p:spPr bwMode="auto">
          <a:xfrm>
            <a:off x="5718810" y="6420804"/>
            <a:ext cx="541655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BBC7BEED-E0B1-9C4D-8236-5BD2AE7A27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43979" y="6420804"/>
            <a:ext cx="2057400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 dirty="0">
                <a:solidFill>
                  <a:schemeClr val="tx1"/>
                </a:solidFill>
                <a:latin typeface="Times New Roman" panose="02020603050405020304" pitchFamily="18" charset="0"/>
              </a:rPr>
              <a:t>Labor per month</a:t>
            </a:r>
          </a:p>
        </p:txBody>
      </p:sp>
      <p:sp>
        <p:nvSpPr>
          <p:cNvPr id="11" name="Rectangle 11">
            <a:extLst>
              <a:ext uri="{FF2B5EF4-FFF2-40B4-BE49-F238E27FC236}">
                <a16:creationId xmlns:a16="http://schemas.microsoft.com/office/drawing/2014/main" id="{2E9E89C6-BC6C-B844-B9C3-3E3776FCAA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2260" y="5671505"/>
            <a:ext cx="310984" cy="36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</a:p>
        </p:txBody>
      </p:sp>
      <p:sp>
        <p:nvSpPr>
          <p:cNvPr id="12" name="Rectangle 12">
            <a:extLst>
              <a:ext uri="{FF2B5EF4-FFF2-40B4-BE49-F238E27FC236}">
                <a16:creationId xmlns:a16="http://schemas.microsoft.com/office/drawing/2014/main" id="{E4319CFA-3B29-2642-B2FF-C5FFE85B5F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2260" y="4825368"/>
            <a:ext cx="310984" cy="36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2</a:t>
            </a: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63CCE498-D37B-8749-A110-3602D2FC70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2260" y="3979230"/>
            <a:ext cx="310984" cy="36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3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B688B6A4-DABB-5F46-9AA9-31E474764D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2260" y="3133093"/>
            <a:ext cx="310984" cy="36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4</a:t>
            </a:r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A7631668-4419-7643-B442-FC1DF8BF01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2373" y="6406518"/>
            <a:ext cx="310984" cy="36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8AFD55CF-B8DF-134C-BE07-87D81BA994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4698" y="6406518"/>
            <a:ext cx="310984" cy="36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2</a:t>
            </a:r>
          </a:p>
        </p:txBody>
      </p:sp>
      <p:sp>
        <p:nvSpPr>
          <p:cNvPr id="17" name="Rectangle 17">
            <a:extLst>
              <a:ext uri="{FF2B5EF4-FFF2-40B4-BE49-F238E27FC236}">
                <a16:creationId xmlns:a16="http://schemas.microsoft.com/office/drawing/2014/main" id="{16420F84-6D64-9C41-8D9E-2CC577DC14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8610" y="6406518"/>
            <a:ext cx="310984" cy="36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3</a:t>
            </a:r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4BED82CF-7BFF-054C-B4CE-6CBB7809E0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50935" y="6406518"/>
            <a:ext cx="310984" cy="36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4</a:t>
            </a:r>
          </a:p>
        </p:txBody>
      </p:sp>
      <p:sp>
        <p:nvSpPr>
          <p:cNvPr id="19" name="Rectangle 19">
            <a:extLst>
              <a:ext uri="{FF2B5EF4-FFF2-40B4-BE49-F238E27FC236}">
                <a16:creationId xmlns:a16="http://schemas.microsoft.com/office/drawing/2014/main" id="{23264921-5A6D-5B44-8846-5BEF8452E5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74848" y="6406518"/>
            <a:ext cx="310984" cy="36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5</a:t>
            </a:r>
          </a:p>
        </p:txBody>
      </p:sp>
      <p:sp>
        <p:nvSpPr>
          <p:cNvPr id="20" name="Rectangle 20">
            <a:extLst>
              <a:ext uri="{FF2B5EF4-FFF2-40B4-BE49-F238E27FC236}">
                <a16:creationId xmlns:a16="http://schemas.microsoft.com/office/drawing/2014/main" id="{0584ACA6-202B-EC46-96F8-13730B95B1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2260" y="2286955"/>
            <a:ext cx="310984" cy="36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5</a:t>
            </a:r>
          </a:p>
        </p:txBody>
      </p:sp>
      <p:sp>
        <p:nvSpPr>
          <p:cNvPr id="21" name="Rectangle 25">
            <a:extLst>
              <a:ext uri="{FF2B5EF4-FFF2-40B4-BE49-F238E27FC236}">
                <a16:creationId xmlns:a16="http://schemas.microsoft.com/office/drawing/2014/main" id="{CCD3C5C4-3705-1645-A73E-1138F5F494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64597" y="2179232"/>
            <a:ext cx="1038747" cy="582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Capital</a:t>
            </a:r>
          </a:p>
          <a:p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 per year</a:t>
            </a:r>
          </a:p>
        </p:txBody>
      </p:sp>
      <p:sp>
        <p:nvSpPr>
          <p:cNvPr id="22" name="Rectangle 26">
            <a:extLst>
              <a:ext uri="{FF2B5EF4-FFF2-40B4-BE49-F238E27FC236}">
                <a16:creationId xmlns:a16="http://schemas.microsoft.com/office/drawing/2014/main" id="{588D6217-D347-3843-92C0-D22EABD3CE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99342" y="2394554"/>
            <a:ext cx="3275012" cy="1074653"/>
          </a:xfrm>
          <a:prstGeom prst="rect">
            <a:avLst/>
          </a:prstGeom>
          <a:solidFill>
            <a:srgbClr val="CCCC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ctr"/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Slope measures MRTS</a:t>
            </a:r>
          </a:p>
          <a:p>
            <a:pPr algn="ctr"/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MRTS decreases as move down the isoquant (diminishing MRTS)</a:t>
            </a:r>
          </a:p>
        </p:txBody>
      </p:sp>
      <p:grpSp>
        <p:nvGrpSpPr>
          <p:cNvPr id="23" name="Group 45">
            <a:extLst>
              <a:ext uri="{FF2B5EF4-FFF2-40B4-BE49-F238E27FC236}">
                <a16:creationId xmlns:a16="http://schemas.microsoft.com/office/drawing/2014/main" id="{09AE02D7-3E01-7C41-92FA-5FA4048D90C6}"/>
              </a:ext>
            </a:extLst>
          </p:cNvPr>
          <p:cNvGrpSpPr>
            <a:grpSpLocks/>
          </p:cNvGrpSpPr>
          <p:nvPr/>
        </p:nvGrpSpPr>
        <p:grpSpPr bwMode="auto">
          <a:xfrm>
            <a:off x="6183948" y="2437768"/>
            <a:ext cx="3484562" cy="3660775"/>
            <a:chOff x="1697" y="1191"/>
            <a:chExt cx="2195" cy="2306"/>
          </a:xfrm>
        </p:grpSpPr>
        <p:sp>
          <p:nvSpPr>
            <p:cNvPr id="24" name="Line 27">
              <a:extLst>
                <a:ext uri="{FF2B5EF4-FFF2-40B4-BE49-F238E27FC236}">
                  <a16:creationId xmlns:a16="http://schemas.microsoft.com/office/drawing/2014/main" id="{D720E543-8640-3240-BCC6-B73EEA8B25A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75" y="3312"/>
              <a:ext cx="417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Line 28">
              <a:extLst>
                <a:ext uri="{FF2B5EF4-FFF2-40B4-BE49-F238E27FC236}">
                  <a16:creationId xmlns:a16="http://schemas.microsoft.com/office/drawing/2014/main" id="{DD9A0CE9-E7B7-A044-957C-B7357CC258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867" y="2256"/>
              <a:ext cx="45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Line 29">
              <a:extLst>
                <a:ext uri="{FF2B5EF4-FFF2-40B4-BE49-F238E27FC236}">
                  <a16:creationId xmlns:a16="http://schemas.microsoft.com/office/drawing/2014/main" id="{CA51BB84-B793-9240-A338-FD33DD72A4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83" y="2880"/>
              <a:ext cx="537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Line 30">
              <a:extLst>
                <a:ext uri="{FF2B5EF4-FFF2-40B4-BE49-F238E27FC236}">
                  <a16:creationId xmlns:a16="http://schemas.microsoft.com/office/drawing/2014/main" id="{8C8CE39D-EF21-CF4B-8227-5AA1A91FC2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923" y="3168"/>
              <a:ext cx="57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Line 31">
              <a:extLst>
                <a:ext uri="{FF2B5EF4-FFF2-40B4-BE49-F238E27FC236}">
                  <a16:creationId xmlns:a16="http://schemas.microsoft.com/office/drawing/2014/main" id="{4103B361-B09C-F246-AC83-E3E550518C4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84" y="1191"/>
              <a:ext cx="0" cy="106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Line 32">
              <a:extLst>
                <a:ext uri="{FF2B5EF4-FFF2-40B4-BE49-F238E27FC236}">
                  <a16:creationId xmlns:a16="http://schemas.microsoft.com/office/drawing/2014/main" id="{2BDF1D5B-5D2D-C94C-9414-099AF526FA7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40" y="2259"/>
              <a:ext cx="0" cy="60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Line 33">
              <a:extLst>
                <a:ext uri="{FF2B5EF4-FFF2-40B4-BE49-F238E27FC236}">
                  <a16:creationId xmlns:a16="http://schemas.microsoft.com/office/drawing/2014/main" id="{7B89256A-1049-3349-9590-0F7D17DF4ED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28" y="2907"/>
              <a:ext cx="0" cy="23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Rectangle 35">
              <a:extLst>
                <a:ext uri="{FF2B5EF4-FFF2-40B4-BE49-F238E27FC236}">
                  <a16:creationId xmlns:a16="http://schemas.microsoft.com/office/drawing/2014/main" id="{AE772769-DC6E-4C4F-A526-609894F33F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9" y="2081"/>
              <a:ext cx="178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  <p:sp>
          <p:nvSpPr>
            <p:cNvPr id="32" name="Rectangle 36">
              <a:extLst>
                <a:ext uri="{FF2B5EF4-FFF2-40B4-BE49-F238E27FC236}">
                  <a16:creationId xmlns:a16="http://schemas.microsoft.com/office/drawing/2014/main" id="{7A259A57-CC6B-A548-B9B8-DFDECA5093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89" y="2633"/>
              <a:ext cx="178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  <p:sp>
          <p:nvSpPr>
            <p:cNvPr id="33" name="Rectangle 37">
              <a:extLst>
                <a:ext uri="{FF2B5EF4-FFF2-40B4-BE49-F238E27FC236}">
                  <a16:creationId xmlns:a16="http://schemas.microsoft.com/office/drawing/2014/main" id="{AC946996-1991-8246-A697-EE2FDF29FA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9" y="2969"/>
              <a:ext cx="178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  <p:sp>
          <p:nvSpPr>
            <p:cNvPr id="34" name="Rectangle 38">
              <a:extLst>
                <a:ext uri="{FF2B5EF4-FFF2-40B4-BE49-F238E27FC236}">
                  <a16:creationId xmlns:a16="http://schemas.microsoft.com/office/drawing/2014/main" id="{AB848C17-2A93-7745-99D1-22B597B013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7" y="3305"/>
              <a:ext cx="178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  <p:sp>
          <p:nvSpPr>
            <p:cNvPr id="35" name="Rectangle 39">
              <a:extLst>
                <a:ext uri="{FF2B5EF4-FFF2-40B4-BE49-F238E27FC236}">
                  <a16:creationId xmlns:a16="http://schemas.microsoft.com/office/drawing/2014/main" id="{6541DDAA-8AE2-914F-862E-BB5309ABDC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7" y="1541"/>
              <a:ext cx="215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400" dirty="0">
                  <a:solidFill>
                    <a:schemeClr val="tx1"/>
                  </a:solidFill>
                  <a:latin typeface="Arial" panose="020B0604020202020204" pitchFamily="34" charset="0"/>
                </a:rPr>
                <a:t>-2</a:t>
              </a:r>
            </a:p>
          </p:txBody>
        </p:sp>
        <p:sp>
          <p:nvSpPr>
            <p:cNvPr id="36" name="Rectangle 40">
              <a:extLst>
                <a:ext uri="{FF2B5EF4-FFF2-40B4-BE49-F238E27FC236}">
                  <a16:creationId xmlns:a16="http://schemas.microsoft.com/office/drawing/2014/main" id="{88F62E41-87C2-4A48-B2AE-2EAA27C7A2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3" y="2441"/>
              <a:ext cx="215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400" dirty="0">
                  <a:solidFill>
                    <a:schemeClr val="tx1"/>
                  </a:solidFill>
                  <a:latin typeface="Arial" panose="020B0604020202020204" pitchFamily="34" charset="0"/>
                </a:rPr>
                <a:t>-1</a:t>
              </a:r>
            </a:p>
          </p:txBody>
        </p:sp>
        <p:sp>
          <p:nvSpPr>
            <p:cNvPr id="37" name="Rectangle 41">
              <a:extLst>
                <a:ext uri="{FF2B5EF4-FFF2-40B4-BE49-F238E27FC236}">
                  <a16:creationId xmlns:a16="http://schemas.microsoft.com/office/drawing/2014/main" id="{C53B9E16-8AB4-3242-84BE-D88EF9560F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" y="2921"/>
              <a:ext cx="309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400" dirty="0">
                  <a:solidFill>
                    <a:schemeClr val="tx1"/>
                  </a:solidFill>
                  <a:latin typeface="Arial" panose="020B0604020202020204" pitchFamily="34" charset="0"/>
                </a:rPr>
                <a:t>-2/3</a:t>
              </a:r>
            </a:p>
          </p:txBody>
        </p:sp>
        <p:sp>
          <p:nvSpPr>
            <p:cNvPr id="38" name="Rectangle 42">
              <a:extLst>
                <a:ext uri="{FF2B5EF4-FFF2-40B4-BE49-F238E27FC236}">
                  <a16:creationId xmlns:a16="http://schemas.microsoft.com/office/drawing/2014/main" id="{8D530C9B-0908-C64C-9B5B-EC4493C428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13" y="3161"/>
              <a:ext cx="309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400" dirty="0">
                  <a:solidFill>
                    <a:schemeClr val="tx1"/>
                  </a:solidFill>
                  <a:latin typeface="Arial" panose="020B0604020202020204" pitchFamily="34" charset="0"/>
                </a:rPr>
                <a:t>-1/3</a:t>
              </a:r>
            </a:p>
          </p:txBody>
        </p:sp>
        <p:sp>
          <p:nvSpPr>
            <p:cNvPr id="39" name="Line 43">
              <a:extLst>
                <a:ext uri="{FF2B5EF4-FFF2-40B4-BE49-F238E27FC236}">
                  <a16:creationId xmlns:a16="http://schemas.microsoft.com/office/drawing/2014/main" id="{FB497EC5-3A3B-2D48-89AB-586F351C35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44" y="3180"/>
              <a:ext cx="0" cy="13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40" name="Group 47">
            <a:extLst>
              <a:ext uri="{FF2B5EF4-FFF2-40B4-BE49-F238E27FC236}">
                <a16:creationId xmlns:a16="http://schemas.microsoft.com/office/drawing/2014/main" id="{871F7C6D-5CB6-D647-B7DB-E956E0DD5E59}"/>
              </a:ext>
            </a:extLst>
          </p:cNvPr>
          <p:cNvGrpSpPr>
            <a:grpSpLocks/>
          </p:cNvGrpSpPr>
          <p:nvPr/>
        </p:nvGrpSpPr>
        <p:grpSpPr bwMode="auto">
          <a:xfrm>
            <a:off x="5926773" y="2145667"/>
            <a:ext cx="5291138" cy="4208462"/>
            <a:chOff x="1535" y="1007"/>
            <a:chExt cx="3333" cy="2651"/>
          </a:xfrm>
        </p:grpSpPr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id="{D113AA3C-C993-014C-B156-87A4B6C3D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5" y="1584"/>
              <a:ext cx="2019" cy="2018"/>
            </a:xfrm>
            <a:custGeom>
              <a:avLst/>
              <a:gdLst>
                <a:gd name="T0" fmla="*/ 0 w 2019"/>
                <a:gd name="T1" fmla="*/ 0 h 2018"/>
                <a:gd name="T2" fmla="*/ 68 w 2019"/>
                <a:gd name="T3" fmla="*/ 196 h 2018"/>
                <a:gd name="T4" fmla="*/ 142 w 2019"/>
                <a:gd name="T5" fmla="*/ 386 h 2018"/>
                <a:gd name="T6" fmla="*/ 216 w 2019"/>
                <a:gd name="T7" fmla="*/ 577 h 2018"/>
                <a:gd name="T8" fmla="*/ 296 w 2019"/>
                <a:gd name="T9" fmla="*/ 749 h 2018"/>
                <a:gd name="T10" fmla="*/ 381 w 2019"/>
                <a:gd name="T11" fmla="*/ 917 h 2018"/>
                <a:gd name="T12" fmla="*/ 472 w 2019"/>
                <a:gd name="T13" fmla="*/ 1072 h 2018"/>
                <a:gd name="T14" fmla="*/ 568 w 2019"/>
                <a:gd name="T15" fmla="*/ 1222 h 2018"/>
                <a:gd name="T16" fmla="*/ 625 w 2019"/>
                <a:gd name="T17" fmla="*/ 1291 h 2018"/>
                <a:gd name="T18" fmla="*/ 688 w 2019"/>
                <a:gd name="T19" fmla="*/ 1360 h 2018"/>
                <a:gd name="T20" fmla="*/ 756 w 2019"/>
                <a:gd name="T21" fmla="*/ 1424 h 2018"/>
                <a:gd name="T22" fmla="*/ 830 w 2019"/>
                <a:gd name="T23" fmla="*/ 1481 h 2018"/>
                <a:gd name="T24" fmla="*/ 989 w 2019"/>
                <a:gd name="T25" fmla="*/ 1596 h 2018"/>
                <a:gd name="T26" fmla="*/ 1160 w 2019"/>
                <a:gd name="T27" fmla="*/ 1694 h 2018"/>
                <a:gd name="T28" fmla="*/ 1330 w 2019"/>
                <a:gd name="T29" fmla="*/ 1781 h 2018"/>
                <a:gd name="T30" fmla="*/ 1501 w 2019"/>
                <a:gd name="T31" fmla="*/ 1856 h 2018"/>
                <a:gd name="T32" fmla="*/ 1671 w 2019"/>
                <a:gd name="T33" fmla="*/ 1919 h 2018"/>
                <a:gd name="T34" fmla="*/ 1842 w 2019"/>
                <a:gd name="T35" fmla="*/ 1971 h 2018"/>
                <a:gd name="T36" fmla="*/ 2018 w 2019"/>
                <a:gd name="T37" fmla="*/ 2017 h 201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2019"/>
                <a:gd name="T58" fmla="*/ 0 h 2018"/>
                <a:gd name="T59" fmla="*/ 2019 w 2019"/>
                <a:gd name="T60" fmla="*/ 2018 h 201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2019" h="2018">
                  <a:moveTo>
                    <a:pt x="0" y="0"/>
                  </a:moveTo>
                  <a:lnTo>
                    <a:pt x="68" y="196"/>
                  </a:lnTo>
                  <a:lnTo>
                    <a:pt x="142" y="386"/>
                  </a:lnTo>
                  <a:lnTo>
                    <a:pt x="216" y="577"/>
                  </a:lnTo>
                  <a:lnTo>
                    <a:pt x="296" y="749"/>
                  </a:lnTo>
                  <a:lnTo>
                    <a:pt x="381" y="917"/>
                  </a:lnTo>
                  <a:lnTo>
                    <a:pt x="472" y="1072"/>
                  </a:lnTo>
                  <a:lnTo>
                    <a:pt x="568" y="1222"/>
                  </a:lnTo>
                  <a:lnTo>
                    <a:pt x="625" y="1291"/>
                  </a:lnTo>
                  <a:lnTo>
                    <a:pt x="688" y="1360"/>
                  </a:lnTo>
                  <a:lnTo>
                    <a:pt x="756" y="1424"/>
                  </a:lnTo>
                  <a:lnTo>
                    <a:pt x="830" y="1481"/>
                  </a:lnTo>
                  <a:lnTo>
                    <a:pt x="989" y="1596"/>
                  </a:lnTo>
                  <a:lnTo>
                    <a:pt x="1160" y="1694"/>
                  </a:lnTo>
                  <a:lnTo>
                    <a:pt x="1330" y="1781"/>
                  </a:lnTo>
                  <a:lnTo>
                    <a:pt x="1501" y="1856"/>
                  </a:lnTo>
                  <a:lnTo>
                    <a:pt x="1671" y="1919"/>
                  </a:lnTo>
                  <a:lnTo>
                    <a:pt x="1842" y="1971"/>
                  </a:lnTo>
                  <a:lnTo>
                    <a:pt x="2018" y="2017"/>
                  </a:lnTo>
                </a:path>
              </a:pathLst>
            </a:custGeom>
            <a:noFill/>
            <a:ln w="50800" cap="rnd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Rectangle 21">
              <a:extLst>
                <a:ext uri="{FF2B5EF4-FFF2-40B4-BE49-F238E27FC236}">
                  <a16:creationId xmlns:a16="http://schemas.microsoft.com/office/drawing/2014/main" id="{E90FF911-B035-3244-9A17-B5AB4A7F04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1" y="3427"/>
              <a:ext cx="555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i="1">
                  <a:solidFill>
                    <a:schemeClr val="tx1"/>
                  </a:solidFill>
                  <a:latin typeface="Arial" panose="020B0604020202020204" pitchFamily="34" charset="0"/>
                </a:rPr>
                <a:t>Q</a:t>
              </a:r>
              <a:r>
                <a:rPr lang="en-US" altLang="en-US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1 </a:t>
              </a:r>
              <a:r>
                <a:rPr lang="en-US" altLang="en-US" i="1">
                  <a:solidFill>
                    <a:schemeClr val="tx1"/>
                  </a:solidFill>
                  <a:latin typeface="Arial" panose="020B0604020202020204" pitchFamily="34" charset="0"/>
                </a:rPr>
                <a:t>=</a:t>
              </a:r>
              <a:r>
                <a:rPr lang="en-US" altLang="en-US">
                  <a:solidFill>
                    <a:schemeClr val="tx1"/>
                  </a:solidFill>
                  <a:latin typeface="Arial" panose="020B0604020202020204" pitchFamily="34" charset="0"/>
                </a:rPr>
                <a:t>55</a:t>
              </a:r>
            </a:p>
          </p:txBody>
        </p:sp>
        <p:sp>
          <p:nvSpPr>
            <p:cNvPr id="43" name="Freeform 22">
              <a:extLst>
                <a:ext uri="{FF2B5EF4-FFF2-40B4-BE49-F238E27FC236}">
                  <a16:creationId xmlns:a16="http://schemas.microsoft.com/office/drawing/2014/main" id="{C4B3E9B8-7A70-5E4E-86AE-CF5D1C5D7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52" y="1008"/>
              <a:ext cx="1922" cy="2066"/>
            </a:xfrm>
            <a:custGeom>
              <a:avLst/>
              <a:gdLst>
                <a:gd name="T0" fmla="*/ 0 w 1922"/>
                <a:gd name="T1" fmla="*/ 0 h 2066"/>
                <a:gd name="T2" fmla="*/ 68 w 1922"/>
                <a:gd name="T3" fmla="*/ 202 h 2066"/>
                <a:gd name="T4" fmla="*/ 130 w 1922"/>
                <a:gd name="T5" fmla="*/ 398 h 2066"/>
                <a:gd name="T6" fmla="*/ 205 w 1922"/>
                <a:gd name="T7" fmla="*/ 590 h 2066"/>
                <a:gd name="T8" fmla="*/ 280 w 1922"/>
                <a:gd name="T9" fmla="*/ 767 h 2066"/>
                <a:gd name="T10" fmla="*/ 362 w 1922"/>
                <a:gd name="T11" fmla="*/ 939 h 2066"/>
                <a:gd name="T12" fmla="*/ 451 w 1922"/>
                <a:gd name="T13" fmla="*/ 1101 h 2066"/>
                <a:gd name="T14" fmla="*/ 547 w 1922"/>
                <a:gd name="T15" fmla="*/ 1254 h 2066"/>
                <a:gd name="T16" fmla="*/ 656 w 1922"/>
                <a:gd name="T17" fmla="*/ 1391 h 2066"/>
                <a:gd name="T18" fmla="*/ 793 w 1922"/>
                <a:gd name="T19" fmla="*/ 1519 h 2066"/>
                <a:gd name="T20" fmla="*/ 943 w 1922"/>
                <a:gd name="T21" fmla="*/ 1632 h 2066"/>
                <a:gd name="T22" fmla="*/ 1101 w 1922"/>
                <a:gd name="T23" fmla="*/ 1736 h 2066"/>
                <a:gd name="T24" fmla="*/ 1265 w 1922"/>
                <a:gd name="T25" fmla="*/ 1824 h 2066"/>
                <a:gd name="T26" fmla="*/ 1422 w 1922"/>
                <a:gd name="T27" fmla="*/ 1903 h 2066"/>
                <a:gd name="T28" fmla="*/ 1586 w 1922"/>
                <a:gd name="T29" fmla="*/ 1962 h 2066"/>
                <a:gd name="T30" fmla="*/ 1750 w 1922"/>
                <a:gd name="T31" fmla="*/ 2016 h 2066"/>
                <a:gd name="T32" fmla="*/ 1921 w 1922"/>
                <a:gd name="T33" fmla="*/ 2065 h 206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922"/>
                <a:gd name="T52" fmla="*/ 0 h 2066"/>
                <a:gd name="T53" fmla="*/ 1922 w 1922"/>
                <a:gd name="T54" fmla="*/ 2066 h 206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922" h="2066">
                  <a:moveTo>
                    <a:pt x="0" y="0"/>
                  </a:moveTo>
                  <a:lnTo>
                    <a:pt x="68" y="202"/>
                  </a:lnTo>
                  <a:lnTo>
                    <a:pt x="130" y="398"/>
                  </a:lnTo>
                  <a:lnTo>
                    <a:pt x="205" y="590"/>
                  </a:lnTo>
                  <a:lnTo>
                    <a:pt x="280" y="767"/>
                  </a:lnTo>
                  <a:lnTo>
                    <a:pt x="362" y="939"/>
                  </a:lnTo>
                  <a:lnTo>
                    <a:pt x="451" y="1101"/>
                  </a:lnTo>
                  <a:lnTo>
                    <a:pt x="547" y="1254"/>
                  </a:lnTo>
                  <a:lnTo>
                    <a:pt x="656" y="1391"/>
                  </a:lnTo>
                  <a:lnTo>
                    <a:pt x="793" y="1519"/>
                  </a:lnTo>
                  <a:lnTo>
                    <a:pt x="943" y="1632"/>
                  </a:lnTo>
                  <a:lnTo>
                    <a:pt x="1101" y="1736"/>
                  </a:lnTo>
                  <a:lnTo>
                    <a:pt x="1265" y="1824"/>
                  </a:lnTo>
                  <a:lnTo>
                    <a:pt x="1422" y="1903"/>
                  </a:lnTo>
                  <a:lnTo>
                    <a:pt x="1586" y="1962"/>
                  </a:lnTo>
                  <a:lnTo>
                    <a:pt x="1750" y="2016"/>
                  </a:lnTo>
                  <a:lnTo>
                    <a:pt x="1921" y="2065"/>
                  </a:lnTo>
                </a:path>
              </a:pathLst>
            </a:custGeom>
            <a:noFill/>
            <a:ln w="50800" cap="rnd">
              <a:solidFill>
                <a:srgbClr val="FF99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Rectangle 23">
              <a:extLst>
                <a:ext uri="{FF2B5EF4-FFF2-40B4-BE49-F238E27FC236}">
                  <a16:creationId xmlns:a16="http://schemas.microsoft.com/office/drawing/2014/main" id="{44BF4769-0105-4B4F-9E46-30FF9F1AA2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7" y="3161"/>
              <a:ext cx="555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i="1">
                  <a:solidFill>
                    <a:schemeClr val="tx1"/>
                  </a:solidFill>
                  <a:latin typeface="Arial" panose="020B0604020202020204" pitchFamily="34" charset="0"/>
                </a:rPr>
                <a:t>Q</a:t>
              </a:r>
              <a:r>
                <a:rPr lang="en-US" altLang="en-US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2 </a:t>
              </a:r>
              <a:r>
                <a:rPr lang="en-US" altLang="en-US" i="1">
                  <a:solidFill>
                    <a:schemeClr val="tx1"/>
                  </a:solidFill>
                  <a:latin typeface="Arial" panose="020B0604020202020204" pitchFamily="34" charset="0"/>
                </a:rPr>
                <a:t>=</a:t>
              </a:r>
              <a:r>
                <a:rPr lang="en-US" altLang="en-US">
                  <a:solidFill>
                    <a:schemeClr val="tx1"/>
                  </a:solidFill>
                  <a:latin typeface="Arial" panose="020B0604020202020204" pitchFamily="34" charset="0"/>
                </a:rPr>
                <a:t>75</a:t>
              </a:r>
            </a:p>
          </p:txBody>
        </p:sp>
        <p:sp>
          <p:nvSpPr>
            <p:cNvPr id="45" name="Rectangle 24">
              <a:extLst>
                <a:ext uri="{FF2B5EF4-FFF2-40B4-BE49-F238E27FC236}">
                  <a16:creationId xmlns:a16="http://schemas.microsoft.com/office/drawing/2014/main" id="{41175F70-3E26-C942-890F-5D1234C7BF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3" y="2873"/>
              <a:ext cx="555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i="1">
                  <a:solidFill>
                    <a:schemeClr val="tx1"/>
                  </a:solidFill>
                  <a:latin typeface="Arial" panose="020B0604020202020204" pitchFamily="34" charset="0"/>
                </a:rPr>
                <a:t>Q</a:t>
              </a:r>
              <a:r>
                <a:rPr lang="en-US" altLang="en-US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3 </a:t>
              </a:r>
              <a:r>
                <a:rPr lang="en-US" altLang="en-US" i="1">
                  <a:solidFill>
                    <a:schemeClr val="tx1"/>
                  </a:solidFill>
                  <a:latin typeface="Arial" panose="020B0604020202020204" pitchFamily="34" charset="0"/>
                </a:rPr>
                <a:t>=</a:t>
              </a:r>
              <a:r>
                <a:rPr lang="en-US" altLang="en-US">
                  <a:solidFill>
                    <a:schemeClr val="tx1"/>
                  </a:solidFill>
                  <a:latin typeface="Arial" panose="020B0604020202020204" pitchFamily="34" charset="0"/>
                </a:rPr>
                <a:t>90</a:t>
              </a:r>
            </a:p>
          </p:txBody>
        </p:sp>
        <p:sp>
          <p:nvSpPr>
            <p:cNvPr id="46" name="Freeform 5">
              <a:extLst>
                <a:ext uri="{FF2B5EF4-FFF2-40B4-BE49-F238E27FC236}">
                  <a16:creationId xmlns:a16="http://schemas.microsoft.com/office/drawing/2014/main" id="{D3182747-37E2-B94C-BCB9-C2E1EDB2805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1" y="1007"/>
              <a:ext cx="2067" cy="2307"/>
            </a:xfrm>
            <a:custGeom>
              <a:avLst/>
              <a:gdLst>
                <a:gd name="T0" fmla="*/ 0 w 2067"/>
                <a:gd name="T1" fmla="*/ 0 h 2307"/>
                <a:gd name="T2" fmla="*/ 69 w 2067"/>
                <a:gd name="T3" fmla="*/ 228 h 2307"/>
                <a:gd name="T4" fmla="*/ 145 w 2067"/>
                <a:gd name="T5" fmla="*/ 445 h 2307"/>
                <a:gd name="T6" fmla="*/ 220 w 2067"/>
                <a:gd name="T7" fmla="*/ 657 h 2307"/>
                <a:gd name="T8" fmla="*/ 302 w 2067"/>
                <a:gd name="T9" fmla="*/ 859 h 2307"/>
                <a:gd name="T10" fmla="*/ 390 w 2067"/>
                <a:gd name="T11" fmla="*/ 1050 h 2307"/>
                <a:gd name="T12" fmla="*/ 485 w 2067"/>
                <a:gd name="T13" fmla="*/ 1230 h 2307"/>
                <a:gd name="T14" fmla="*/ 586 w 2067"/>
                <a:gd name="T15" fmla="*/ 1400 h 2307"/>
                <a:gd name="T16" fmla="*/ 642 w 2067"/>
                <a:gd name="T17" fmla="*/ 1479 h 2307"/>
                <a:gd name="T18" fmla="*/ 705 w 2067"/>
                <a:gd name="T19" fmla="*/ 1553 h 2307"/>
                <a:gd name="T20" fmla="*/ 775 w 2067"/>
                <a:gd name="T21" fmla="*/ 1627 h 2307"/>
                <a:gd name="T22" fmla="*/ 850 w 2067"/>
                <a:gd name="T23" fmla="*/ 1696 h 2307"/>
                <a:gd name="T24" fmla="*/ 1014 w 2067"/>
                <a:gd name="T25" fmla="*/ 1824 h 2307"/>
                <a:gd name="T26" fmla="*/ 1190 w 2067"/>
                <a:gd name="T27" fmla="*/ 1935 h 2307"/>
                <a:gd name="T28" fmla="*/ 1360 w 2067"/>
                <a:gd name="T29" fmla="*/ 2036 h 2307"/>
                <a:gd name="T30" fmla="*/ 1449 w 2067"/>
                <a:gd name="T31" fmla="*/ 2083 h 2307"/>
                <a:gd name="T32" fmla="*/ 1531 w 2067"/>
                <a:gd name="T33" fmla="*/ 2120 h 2307"/>
                <a:gd name="T34" fmla="*/ 1707 w 2067"/>
                <a:gd name="T35" fmla="*/ 2189 h 2307"/>
                <a:gd name="T36" fmla="*/ 1890 w 2067"/>
                <a:gd name="T37" fmla="*/ 2253 h 2307"/>
                <a:gd name="T38" fmla="*/ 2066 w 2067"/>
                <a:gd name="T39" fmla="*/ 2306 h 2307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2067"/>
                <a:gd name="T61" fmla="*/ 0 h 2307"/>
                <a:gd name="T62" fmla="*/ 2067 w 2067"/>
                <a:gd name="T63" fmla="*/ 2307 h 2307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2067" h="2307">
                  <a:moveTo>
                    <a:pt x="0" y="0"/>
                  </a:moveTo>
                  <a:lnTo>
                    <a:pt x="69" y="228"/>
                  </a:lnTo>
                  <a:lnTo>
                    <a:pt x="145" y="445"/>
                  </a:lnTo>
                  <a:lnTo>
                    <a:pt x="220" y="657"/>
                  </a:lnTo>
                  <a:lnTo>
                    <a:pt x="302" y="859"/>
                  </a:lnTo>
                  <a:lnTo>
                    <a:pt x="390" y="1050"/>
                  </a:lnTo>
                  <a:lnTo>
                    <a:pt x="485" y="1230"/>
                  </a:lnTo>
                  <a:lnTo>
                    <a:pt x="586" y="1400"/>
                  </a:lnTo>
                  <a:lnTo>
                    <a:pt x="642" y="1479"/>
                  </a:lnTo>
                  <a:lnTo>
                    <a:pt x="705" y="1553"/>
                  </a:lnTo>
                  <a:lnTo>
                    <a:pt x="775" y="1627"/>
                  </a:lnTo>
                  <a:lnTo>
                    <a:pt x="850" y="1696"/>
                  </a:lnTo>
                  <a:lnTo>
                    <a:pt x="1014" y="1824"/>
                  </a:lnTo>
                  <a:lnTo>
                    <a:pt x="1190" y="1935"/>
                  </a:lnTo>
                  <a:lnTo>
                    <a:pt x="1360" y="2036"/>
                  </a:lnTo>
                  <a:lnTo>
                    <a:pt x="1449" y="2083"/>
                  </a:lnTo>
                  <a:lnTo>
                    <a:pt x="1531" y="2120"/>
                  </a:lnTo>
                  <a:lnTo>
                    <a:pt x="1707" y="2189"/>
                  </a:lnTo>
                  <a:lnTo>
                    <a:pt x="1890" y="2253"/>
                  </a:lnTo>
                  <a:lnTo>
                    <a:pt x="2066" y="2306"/>
                  </a:lnTo>
                </a:path>
              </a:pathLst>
            </a:custGeom>
            <a:noFill/>
            <a:ln w="50800" cap="rnd">
              <a:solidFill>
                <a:srgbClr val="FF5B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aphicFrame>
        <p:nvGraphicFramePr>
          <p:cNvPr id="47" name="Object 44">
            <a:extLst>
              <a:ext uri="{FF2B5EF4-FFF2-40B4-BE49-F238E27FC236}">
                <a16:creationId xmlns:a16="http://schemas.microsoft.com/office/drawing/2014/main" id="{7517FE72-8432-FF4F-BDC4-EAE841A73C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0835599"/>
              </p:ext>
            </p:extLst>
          </p:nvPr>
        </p:nvGraphicFramePr>
        <p:xfrm>
          <a:off x="9376410" y="3868105"/>
          <a:ext cx="2679700" cy="1069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55587900" imgH="20485100" progId="Equation.DSMT4">
                  <p:embed/>
                </p:oleObj>
              </mc:Choice>
              <mc:Fallback>
                <p:oleObj name="Equation" r:id="rId4" imgW="55587900" imgH="20485100" progId="Equation.DSMT4">
                  <p:embed/>
                  <p:pic>
                    <p:nvPicPr>
                      <p:cNvPr id="55318" name="Object 44">
                        <a:extLst>
                          <a:ext uri="{FF2B5EF4-FFF2-40B4-BE49-F238E27FC236}">
                            <a16:creationId xmlns:a16="http://schemas.microsoft.com/office/drawing/2014/main" id="{7D240861-E283-3943-8C0C-B4D6B4DB4B9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76410" y="3868105"/>
                        <a:ext cx="2679700" cy="1069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Slide Number Placeholder 3">
            <a:extLst>
              <a:ext uri="{FF2B5EF4-FFF2-40B4-BE49-F238E27FC236}">
                <a16:creationId xmlns:a16="http://schemas.microsoft.com/office/drawing/2014/main" id="{CDA3E2D9-1A51-D548-AB96-BCF939214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67515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6160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8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328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8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28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8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328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8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328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8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328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2803" grpId="0" build="p" bldLvl="2" autoUpdateAnimBg="0"/>
      <p:bldP spid="22" grpId="0" animBg="1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4" name="Rectangle 1026">
            <a:extLst>
              <a:ext uri="{FF2B5EF4-FFF2-40B4-BE49-F238E27FC236}">
                <a16:creationId xmlns:a16="http://schemas.microsoft.com/office/drawing/2014/main" id="{78604E55-BBD5-7641-AD7F-0AE8C561C8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Isoquants:  Perfect substitutes</a:t>
            </a:r>
          </a:p>
        </p:txBody>
      </p:sp>
      <p:sp>
        <p:nvSpPr>
          <p:cNvPr id="334851" name="Rectangle 1027">
            <a:extLst>
              <a:ext uri="{FF2B5EF4-FFF2-40B4-BE49-F238E27FC236}">
                <a16:creationId xmlns:a16="http://schemas.microsoft.com/office/drawing/2014/main" id="{5ADC8DFC-DFFC-6E4A-9564-6629B73CA24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0321" y="2274570"/>
            <a:ext cx="4577479" cy="3661619"/>
          </a:xfrm>
        </p:spPr>
        <p:txBody>
          <a:bodyPr/>
          <a:lstStyle/>
          <a:p>
            <a:pPr marL="0" indent="0">
              <a:buNone/>
            </a:pPr>
            <a:r>
              <a:rPr lang="en-US" altLang="en-US" dirty="0"/>
              <a:t>Two extreme cases show the possible range of input substitution in production</a:t>
            </a:r>
          </a:p>
          <a:p>
            <a:pPr marL="552450" indent="-552450">
              <a:buFont typeface="Wingdings" pitchFamily="2" charset="2"/>
              <a:buAutoNum type="arabicPeriod"/>
            </a:pPr>
            <a:endParaRPr lang="en-US" altLang="en-US" sz="900" dirty="0"/>
          </a:p>
          <a:p>
            <a:pPr marL="552450" indent="-552450">
              <a:buFont typeface="Wingdings" pitchFamily="2" charset="2"/>
              <a:buAutoNum type="arabicPeriod"/>
            </a:pPr>
            <a:r>
              <a:rPr lang="en-US" altLang="en-US" dirty="0"/>
              <a:t>Perfect substitutes</a:t>
            </a:r>
          </a:p>
          <a:p>
            <a:pPr marL="933450" lvl="1" indent="-476250"/>
            <a:endParaRPr lang="en-US" altLang="en-US" sz="800" dirty="0"/>
          </a:p>
          <a:p>
            <a:pPr marL="933450" lvl="1" indent="-476250"/>
            <a:r>
              <a:rPr lang="en-US" altLang="en-US" dirty="0"/>
              <a:t>MRTS is constant at all points on isoquant</a:t>
            </a:r>
          </a:p>
          <a:p>
            <a:pPr marL="933450" lvl="1" indent="-476250"/>
            <a:endParaRPr lang="en-US" altLang="en-US" sz="800" dirty="0"/>
          </a:p>
          <a:p>
            <a:pPr marL="933450" lvl="1" indent="-476250"/>
            <a:r>
              <a:rPr lang="en-US" altLang="en-US" dirty="0"/>
              <a:t>Same output can be produced with a lot of capital or a lot of labor or a balanced mix</a:t>
            </a:r>
          </a:p>
          <a:p>
            <a:pPr marL="933450" lvl="1" indent="-476250"/>
            <a:endParaRPr lang="en-US" altLang="en-US" dirty="0"/>
          </a:p>
        </p:txBody>
      </p:sp>
      <p:sp>
        <p:nvSpPr>
          <p:cNvPr id="7" name="Line 6">
            <a:extLst>
              <a:ext uri="{FF2B5EF4-FFF2-40B4-BE49-F238E27FC236}">
                <a16:creationId xmlns:a16="http://schemas.microsoft.com/office/drawing/2014/main" id="{4923744F-D8AE-904D-AD12-B9082FDB9BE0}"/>
              </a:ext>
            </a:extLst>
          </p:cNvPr>
          <p:cNvSpPr>
            <a:spLocks noChangeShapeType="1"/>
          </p:cNvSpPr>
          <p:nvPr/>
        </p:nvSpPr>
        <p:spPr bwMode="auto">
          <a:xfrm>
            <a:off x="5884105" y="2403004"/>
            <a:ext cx="0" cy="39957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Line 7">
            <a:extLst>
              <a:ext uri="{FF2B5EF4-FFF2-40B4-BE49-F238E27FC236}">
                <a16:creationId xmlns:a16="http://schemas.microsoft.com/office/drawing/2014/main" id="{6BBA13FA-0A2A-9748-B5C8-6CF3C62455BB}"/>
              </a:ext>
            </a:extLst>
          </p:cNvPr>
          <p:cNvSpPr>
            <a:spLocks noChangeShapeType="1"/>
          </p:cNvSpPr>
          <p:nvPr/>
        </p:nvSpPr>
        <p:spPr bwMode="auto">
          <a:xfrm>
            <a:off x="5903155" y="6379690"/>
            <a:ext cx="400685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67A418-4190-A145-8B44-E1AC1DDCBE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91043" y="6152679"/>
            <a:ext cx="1436292" cy="705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Labor</a:t>
            </a:r>
          </a:p>
          <a:p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per month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AE5910-1FF8-3142-9792-194F0B7D76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8061" y="2264890"/>
            <a:ext cx="1037144" cy="10130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Capital</a:t>
            </a:r>
          </a:p>
          <a:p>
            <a:pPr algn="r"/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per </a:t>
            </a:r>
          </a:p>
          <a:p>
            <a:pPr algn="r"/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month</a:t>
            </a:r>
          </a:p>
        </p:txBody>
      </p:sp>
      <p:grpSp>
        <p:nvGrpSpPr>
          <p:cNvPr id="11" name="Group 25">
            <a:extLst>
              <a:ext uri="{FF2B5EF4-FFF2-40B4-BE49-F238E27FC236}">
                <a16:creationId xmlns:a16="http://schemas.microsoft.com/office/drawing/2014/main" id="{A5841025-8FDA-2042-8D70-24721A556027}"/>
              </a:ext>
            </a:extLst>
          </p:cNvPr>
          <p:cNvGrpSpPr>
            <a:grpSpLocks/>
          </p:cNvGrpSpPr>
          <p:nvPr/>
        </p:nvGrpSpPr>
        <p:grpSpPr bwMode="auto">
          <a:xfrm>
            <a:off x="6276219" y="2418879"/>
            <a:ext cx="4017963" cy="3967163"/>
            <a:chOff x="1867" y="1097"/>
            <a:chExt cx="2531" cy="2499"/>
          </a:xfrm>
        </p:grpSpPr>
        <p:sp>
          <p:nvSpPr>
            <p:cNvPr id="12" name="Line 10">
              <a:extLst>
                <a:ext uri="{FF2B5EF4-FFF2-40B4-BE49-F238E27FC236}">
                  <a16:creationId xmlns:a16="http://schemas.microsoft.com/office/drawing/2014/main" id="{24577B5F-26FA-1242-8079-D064609BB31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67" y="2683"/>
              <a:ext cx="693" cy="693"/>
            </a:xfrm>
            <a:prstGeom prst="line">
              <a:avLst/>
            </a:prstGeom>
            <a:noFill/>
            <a:ln w="50800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Line 11">
              <a:extLst>
                <a:ext uri="{FF2B5EF4-FFF2-40B4-BE49-F238E27FC236}">
                  <a16:creationId xmlns:a16="http://schemas.microsoft.com/office/drawing/2014/main" id="{16169BC9-0C92-344A-A90A-4BEA3C3B73F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67" y="1963"/>
              <a:ext cx="1461" cy="1461"/>
            </a:xfrm>
            <a:prstGeom prst="line">
              <a:avLst/>
            </a:prstGeom>
            <a:noFill/>
            <a:ln w="50800">
              <a:solidFill>
                <a:srgbClr val="FF6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Line 12">
              <a:extLst>
                <a:ext uri="{FF2B5EF4-FFF2-40B4-BE49-F238E27FC236}">
                  <a16:creationId xmlns:a16="http://schemas.microsoft.com/office/drawing/2014/main" id="{8C1F8855-A159-6B47-B4B4-ABDF271199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67" y="1291"/>
              <a:ext cx="2133" cy="2133"/>
            </a:xfrm>
            <a:prstGeom prst="line">
              <a:avLst/>
            </a:prstGeom>
            <a:noFill/>
            <a:ln w="50800">
              <a:solidFill>
                <a:srgbClr val="FF99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Rectangle 13">
              <a:extLst>
                <a:ext uri="{FF2B5EF4-FFF2-40B4-BE49-F238E27FC236}">
                  <a16:creationId xmlns:a16="http://schemas.microsoft.com/office/drawing/2014/main" id="{F24C3D03-0DD3-1F4F-8009-CC0AB3AA5F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15" y="3307"/>
              <a:ext cx="337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400" i="1">
                  <a:solidFill>
                    <a:schemeClr val="tx1"/>
                  </a:solidFill>
                  <a:latin typeface="Arial" panose="020B0604020202020204" pitchFamily="34" charset="0"/>
                </a:rPr>
                <a:t>Q</a:t>
              </a:r>
              <a:r>
                <a:rPr lang="en-US" altLang="en-US" sz="24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  <p:sp>
          <p:nvSpPr>
            <p:cNvPr id="16" name="Rectangle 14">
              <a:extLst>
                <a:ext uri="{FF2B5EF4-FFF2-40B4-BE49-F238E27FC236}">
                  <a16:creationId xmlns:a16="http://schemas.microsoft.com/office/drawing/2014/main" id="{A1EDD3C5-C311-A848-BA8C-748B29C7AF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" y="3307"/>
              <a:ext cx="337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400" i="1">
                  <a:solidFill>
                    <a:schemeClr val="tx1"/>
                  </a:solidFill>
                  <a:latin typeface="Arial" panose="020B0604020202020204" pitchFamily="34" charset="0"/>
                </a:rPr>
                <a:t>Q</a:t>
              </a:r>
              <a:r>
                <a:rPr lang="en-US" altLang="en-US" sz="24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2</a:t>
              </a:r>
            </a:p>
          </p:txBody>
        </p:sp>
        <p:sp>
          <p:nvSpPr>
            <p:cNvPr id="17" name="Rectangle 15">
              <a:extLst>
                <a:ext uri="{FF2B5EF4-FFF2-40B4-BE49-F238E27FC236}">
                  <a16:creationId xmlns:a16="http://schemas.microsoft.com/office/drawing/2014/main" id="{5D4F4F7A-213F-C34D-8615-3B2309E4EB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61" y="3307"/>
              <a:ext cx="337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400" i="1">
                  <a:solidFill>
                    <a:schemeClr val="tx1"/>
                  </a:solidFill>
                  <a:latin typeface="Arial" panose="020B0604020202020204" pitchFamily="34" charset="0"/>
                </a:rPr>
                <a:t>Q</a:t>
              </a:r>
              <a:r>
                <a:rPr lang="en-US" altLang="en-US" sz="24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3</a:t>
              </a:r>
            </a:p>
          </p:txBody>
        </p:sp>
        <p:sp>
          <p:nvSpPr>
            <p:cNvPr id="18" name="Oval 16">
              <a:extLst>
                <a:ext uri="{FF2B5EF4-FFF2-40B4-BE49-F238E27FC236}">
                  <a16:creationId xmlns:a16="http://schemas.microsoft.com/office/drawing/2014/main" id="{44D4B53C-2EE7-9C47-B66C-8E08D1F12D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0" y="1344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9" name="Rectangle 17">
              <a:extLst>
                <a:ext uri="{FF2B5EF4-FFF2-40B4-BE49-F238E27FC236}">
                  <a16:creationId xmlns:a16="http://schemas.microsoft.com/office/drawing/2014/main" id="{25A72685-A533-2A47-9FDD-BCF4C6B167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1" y="1097"/>
              <a:ext cx="244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400" b="0" i="1">
                  <a:solidFill>
                    <a:schemeClr val="tx1"/>
                  </a:solidFill>
                  <a:latin typeface="Arial" panose="020B0604020202020204" pitchFamily="34" charset="0"/>
                </a:rPr>
                <a:t>A</a:t>
              </a:r>
            </a:p>
          </p:txBody>
        </p:sp>
        <p:sp>
          <p:nvSpPr>
            <p:cNvPr id="20" name="Oval 18">
              <a:extLst>
                <a:ext uri="{FF2B5EF4-FFF2-40B4-BE49-F238E27FC236}">
                  <a16:creationId xmlns:a16="http://schemas.microsoft.com/office/drawing/2014/main" id="{22937A71-CE3F-E944-BF43-0458FB98D3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0" y="2304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1" name="Rectangle 19">
              <a:extLst>
                <a:ext uri="{FF2B5EF4-FFF2-40B4-BE49-F238E27FC236}">
                  <a16:creationId xmlns:a16="http://schemas.microsoft.com/office/drawing/2014/main" id="{582AC244-385C-954E-B9AF-C652975D17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21" y="2057"/>
              <a:ext cx="244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400" b="0" i="1">
                  <a:solidFill>
                    <a:schemeClr val="tx1"/>
                  </a:solidFill>
                  <a:latin typeface="Arial" panose="020B0604020202020204" pitchFamily="34" charset="0"/>
                </a:rPr>
                <a:t>B</a:t>
              </a:r>
            </a:p>
          </p:txBody>
        </p:sp>
        <p:sp>
          <p:nvSpPr>
            <p:cNvPr id="22" name="Oval 20">
              <a:extLst>
                <a:ext uri="{FF2B5EF4-FFF2-40B4-BE49-F238E27FC236}">
                  <a16:creationId xmlns:a16="http://schemas.microsoft.com/office/drawing/2014/main" id="{587D9BD1-6FF2-4D45-8B26-19A413E8F1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0" y="3264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3" name="Rectangle 21">
              <a:extLst>
                <a:ext uri="{FF2B5EF4-FFF2-40B4-BE49-F238E27FC236}">
                  <a16:creationId xmlns:a16="http://schemas.microsoft.com/office/drawing/2014/main" id="{1FE901EF-EC50-7D44-ABA4-7B0DF20656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1" y="3017"/>
              <a:ext cx="255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400" b="0" i="1">
                  <a:solidFill>
                    <a:schemeClr val="tx1"/>
                  </a:solidFill>
                  <a:latin typeface="Arial" panose="020B0604020202020204" pitchFamily="34" charset="0"/>
                </a:rPr>
                <a:t>C</a:t>
              </a:r>
            </a:p>
          </p:txBody>
        </p:sp>
      </p:grpSp>
      <p:sp>
        <p:nvSpPr>
          <p:cNvPr id="24" name="Text Box 24">
            <a:extLst>
              <a:ext uri="{FF2B5EF4-FFF2-40B4-BE49-F238E27FC236}">
                <a16:creationId xmlns:a16="http://schemas.microsoft.com/office/drawing/2014/main" id="{C30AE25B-40B8-7F40-9010-6DE00866BE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30531" y="2650654"/>
            <a:ext cx="2830513" cy="1474787"/>
          </a:xfrm>
          <a:prstGeom prst="rect">
            <a:avLst/>
          </a:prstGeom>
          <a:solidFill>
            <a:srgbClr val="CCCC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Same output can be reached with mostly capital or mostly labor (A or C) or with equal amount of both (B)</a:t>
            </a:r>
          </a:p>
        </p:txBody>
      </p:sp>
      <p:sp>
        <p:nvSpPr>
          <p:cNvPr id="25" name="Slide Number Placeholder 3">
            <a:extLst>
              <a:ext uri="{FF2B5EF4-FFF2-40B4-BE49-F238E27FC236}">
                <a16:creationId xmlns:a16="http://schemas.microsoft.com/office/drawing/2014/main" id="{7BA1DA54-DF59-6243-A379-98C763C7A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67515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3074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8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348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8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48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8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348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8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348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4851" grpId="0" build="p" bldLvl="2" autoUpdateAnimBg="0"/>
      <p:bldP spid="24" grpId="0" animBg="1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2" name="Rectangle 9">
            <a:extLst>
              <a:ext uri="{FF2B5EF4-FFF2-40B4-BE49-F238E27FC236}">
                <a16:creationId xmlns:a16="http://schemas.microsoft.com/office/drawing/2014/main" id="{E0949D7C-67FA-894A-8B37-3DA931810F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Isoquants:  Perfect Complements</a:t>
            </a:r>
          </a:p>
        </p:txBody>
      </p:sp>
      <p:sp>
        <p:nvSpPr>
          <p:cNvPr id="206858" name="Rectangle 10">
            <a:extLst>
              <a:ext uri="{FF2B5EF4-FFF2-40B4-BE49-F238E27FC236}">
                <a16:creationId xmlns:a16="http://schemas.microsoft.com/office/drawing/2014/main" id="{D4C331B5-2A71-BD48-889E-2A25429B8BD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90844" y="2205989"/>
            <a:ext cx="4511358" cy="4343409"/>
          </a:xfrm>
        </p:spPr>
        <p:txBody>
          <a:bodyPr>
            <a:normAutofit fontScale="92500" lnSpcReduction="20000"/>
          </a:bodyPr>
          <a:lstStyle/>
          <a:p>
            <a:pPr marL="552450" indent="-552450">
              <a:buFont typeface="Wingdings" pitchFamily="2" charset="2"/>
              <a:buAutoNum type="arabicPeriod" startAt="2"/>
            </a:pPr>
            <a:r>
              <a:rPr lang="en-US" altLang="en-US" dirty="0"/>
              <a:t>Perfect Complements</a:t>
            </a:r>
          </a:p>
          <a:p>
            <a:pPr marL="933450" lvl="1" indent="-476250"/>
            <a:endParaRPr lang="en-US" altLang="en-US" sz="800" dirty="0"/>
          </a:p>
          <a:p>
            <a:pPr marL="476250" indent="-476250"/>
            <a:r>
              <a:rPr lang="en-US" altLang="en-US" dirty="0"/>
              <a:t>Fixed proportions production function</a:t>
            </a:r>
          </a:p>
          <a:p>
            <a:pPr marL="476250" indent="-476250"/>
            <a:endParaRPr lang="en-US" altLang="en-US" sz="1200" dirty="0"/>
          </a:p>
          <a:p>
            <a:pPr marL="476250" indent="-476250"/>
            <a:r>
              <a:rPr lang="en-US" altLang="en-US" dirty="0"/>
              <a:t>There is no substitution available between inputs</a:t>
            </a:r>
          </a:p>
          <a:p>
            <a:pPr marL="476250" indent="-476250"/>
            <a:endParaRPr lang="en-US" altLang="en-US" sz="1200" dirty="0"/>
          </a:p>
          <a:p>
            <a:pPr marL="476250" indent="-476250"/>
            <a:r>
              <a:rPr lang="en-US" altLang="en-US" dirty="0"/>
              <a:t>The output can be made with only </a:t>
            </a:r>
            <a:r>
              <a:rPr lang="en-US" altLang="en-US" b="1" dirty="0"/>
              <a:t>a specific proportion of capital and labor</a:t>
            </a:r>
          </a:p>
          <a:p>
            <a:pPr marL="476250" indent="-476250"/>
            <a:endParaRPr lang="en-US" altLang="en-US" sz="1200" dirty="0"/>
          </a:p>
          <a:p>
            <a:pPr marL="476250" indent="-476250"/>
            <a:r>
              <a:rPr lang="en-US" altLang="en-US" dirty="0"/>
              <a:t>Cannot increase output unless increase both capital and labor in that specific proportion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31F37435-03A1-8640-9CE3-B0AB618DCE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36139" y="5961061"/>
            <a:ext cx="1375378" cy="588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Labor</a:t>
            </a:r>
          </a:p>
          <a:p>
            <a:pPr>
              <a:lnSpc>
                <a:spcPct val="90000"/>
              </a:lnSpc>
            </a:pPr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 per month</a:t>
            </a:r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A55AD254-28A6-4A48-85BF-074A1B3B63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73915" y="2054225"/>
            <a:ext cx="952186" cy="837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>
              <a:lnSpc>
                <a:spcPct val="90000"/>
              </a:lnSpc>
            </a:pPr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Capital</a:t>
            </a:r>
          </a:p>
          <a:p>
            <a:pPr algn="r">
              <a:lnSpc>
                <a:spcPct val="90000"/>
              </a:lnSpc>
            </a:pPr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per</a:t>
            </a:r>
          </a:p>
          <a:p>
            <a:pPr algn="r">
              <a:lnSpc>
                <a:spcPct val="90000"/>
              </a:lnSpc>
            </a:pPr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month</a:t>
            </a:r>
          </a:p>
        </p:txBody>
      </p:sp>
      <p:sp>
        <p:nvSpPr>
          <p:cNvPr id="9" name="Line 9">
            <a:extLst>
              <a:ext uri="{FF2B5EF4-FFF2-40B4-BE49-F238E27FC236}">
                <a16:creationId xmlns:a16="http://schemas.microsoft.com/office/drawing/2014/main" id="{33AC9C54-FF17-9C42-A25B-EFC7698687FE}"/>
              </a:ext>
            </a:extLst>
          </p:cNvPr>
          <p:cNvSpPr>
            <a:spLocks noChangeShapeType="1"/>
          </p:cNvSpPr>
          <p:nvPr/>
        </p:nvSpPr>
        <p:spPr bwMode="auto">
          <a:xfrm>
            <a:off x="5715001" y="2344736"/>
            <a:ext cx="0" cy="399573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Line 10">
            <a:extLst>
              <a:ext uri="{FF2B5EF4-FFF2-40B4-BE49-F238E27FC236}">
                <a16:creationId xmlns:a16="http://schemas.microsoft.com/office/drawing/2014/main" id="{8F813F84-2413-C64A-AF48-F508FE7D82D3}"/>
              </a:ext>
            </a:extLst>
          </p:cNvPr>
          <p:cNvSpPr>
            <a:spLocks noChangeShapeType="1"/>
          </p:cNvSpPr>
          <p:nvPr/>
        </p:nvSpPr>
        <p:spPr bwMode="auto">
          <a:xfrm>
            <a:off x="5734051" y="6340474"/>
            <a:ext cx="400685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11" name="Group 49">
            <a:extLst>
              <a:ext uri="{FF2B5EF4-FFF2-40B4-BE49-F238E27FC236}">
                <a16:creationId xmlns:a16="http://schemas.microsoft.com/office/drawing/2014/main" id="{6E7111E3-87B5-BC46-BDE0-6CBC234DB740}"/>
              </a:ext>
            </a:extLst>
          </p:cNvPr>
          <p:cNvGrpSpPr>
            <a:grpSpLocks/>
          </p:cNvGrpSpPr>
          <p:nvPr/>
        </p:nvGrpSpPr>
        <p:grpSpPr bwMode="auto">
          <a:xfrm>
            <a:off x="4979990" y="5222875"/>
            <a:ext cx="1863725" cy="1635125"/>
            <a:chOff x="1181" y="3008"/>
            <a:chExt cx="1174" cy="1030"/>
          </a:xfrm>
        </p:grpSpPr>
        <p:sp>
          <p:nvSpPr>
            <p:cNvPr id="12" name="Rectangle 18">
              <a:extLst>
                <a:ext uri="{FF2B5EF4-FFF2-40B4-BE49-F238E27FC236}">
                  <a16:creationId xmlns:a16="http://schemas.microsoft.com/office/drawing/2014/main" id="{5AC27A14-B310-5842-B6BC-04F4E8DBF2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" y="3788"/>
              <a:ext cx="27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L</a:t>
              </a:r>
              <a:r>
                <a:rPr lang="en-US" altLang="en-US" sz="20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  <p:sp>
          <p:nvSpPr>
            <p:cNvPr id="13" name="Line 13">
              <a:extLst>
                <a:ext uri="{FF2B5EF4-FFF2-40B4-BE49-F238E27FC236}">
                  <a16:creationId xmlns:a16="http://schemas.microsoft.com/office/drawing/2014/main" id="{03C02E65-0668-EF43-898A-9C09713113D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40" y="3114"/>
              <a:ext cx="492" cy="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Line 15">
              <a:extLst>
                <a:ext uri="{FF2B5EF4-FFF2-40B4-BE49-F238E27FC236}">
                  <a16:creationId xmlns:a16="http://schemas.microsoft.com/office/drawing/2014/main" id="{2CB9E8CC-5D51-9842-85D1-36F5C5D3401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8" y="3126"/>
              <a:ext cx="9" cy="58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Rectangle 17">
              <a:extLst>
                <a:ext uri="{FF2B5EF4-FFF2-40B4-BE49-F238E27FC236}">
                  <a16:creationId xmlns:a16="http://schemas.microsoft.com/office/drawing/2014/main" id="{FB775254-A71E-8D45-AC93-8810F2B02C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1" y="3008"/>
              <a:ext cx="29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K</a:t>
              </a:r>
              <a:r>
                <a:rPr lang="en-US" altLang="en-US" sz="20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16" name="Group 48">
            <a:extLst>
              <a:ext uri="{FF2B5EF4-FFF2-40B4-BE49-F238E27FC236}">
                <a16:creationId xmlns:a16="http://schemas.microsoft.com/office/drawing/2014/main" id="{161189BE-AFFD-4E47-B4DC-2F8B61838E60}"/>
              </a:ext>
            </a:extLst>
          </p:cNvPr>
          <p:cNvGrpSpPr>
            <a:grpSpLocks/>
          </p:cNvGrpSpPr>
          <p:nvPr/>
        </p:nvGrpSpPr>
        <p:grpSpPr bwMode="auto">
          <a:xfrm>
            <a:off x="6534152" y="2201861"/>
            <a:ext cx="3827463" cy="3589338"/>
            <a:chOff x="2160" y="1105"/>
            <a:chExt cx="2411" cy="2261"/>
          </a:xfrm>
        </p:grpSpPr>
        <p:sp>
          <p:nvSpPr>
            <p:cNvPr id="17" name="Line 35">
              <a:extLst>
                <a:ext uri="{FF2B5EF4-FFF2-40B4-BE49-F238E27FC236}">
                  <a16:creationId xmlns:a16="http://schemas.microsoft.com/office/drawing/2014/main" id="{58BB557B-BDB0-DF45-A4A8-AB3F40EC72C1}"/>
                </a:ext>
              </a:extLst>
            </p:cNvPr>
            <p:cNvSpPr>
              <a:spLocks noChangeShapeType="1"/>
            </p:cNvSpPr>
            <p:nvPr/>
          </p:nvSpPr>
          <p:spPr bwMode="auto">
            <a:xfrm rot="-5400000">
              <a:off x="1692" y="2602"/>
              <a:ext cx="1041" cy="9"/>
            </a:xfrm>
            <a:prstGeom prst="line">
              <a:avLst/>
            </a:prstGeom>
            <a:noFill/>
            <a:ln w="50800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Line 6">
              <a:extLst>
                <a:ext uri="{FF2B5EF4-FFF2-40B4-BE49-F238E27FC236}">
                  <a16:creationId xmlns:a16="http://schemas.microsoft.com/office/drawing/2014/main" id="{0E37F129-CA18-4E44-97C4-158E5597BB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51" y="3123"/>
              <a:ext cx="1041" cy="0"/>
            </a:xfrm>
            <a:prstGeom prst="line">
              <a:avLst/>
            </a:prstGeom>
            <a:noFill/>
            <a:ln w="50800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Oval 16">
              <a:extLst>
                <a:ext uri="{FF2B5EF4-FFF2-40B4-BE49-F238E27FC236}">
                  <a16:creationId xmlns:a16="http://schemas.microsoft.com/office/drawing/2014/main" id="{0B5C6A40-44A1-3946-A393-B02F4EA0E1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60" y="3063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0" name="Rectangle 27">
              <a:extLst>
                <a:ext uri="{FF2B5EF4-FFF2-40B4-BE49-F238E27FC236}">
                  <a16:creationId xmlns:a16="http://schemas.microsoft.com/office/drawing/2014/main" id="{8CF82C68-64A0-BE48-838A-D65E6666DB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7" y="2972"/>
              <a:ext cx="30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Q</a:t>
              </a:r>
              <a:r>
                <a:rPr lang="en-US" altLang="en-US" sz="20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  <p:sp>
          <p:nvSpPr>
            <p:cNvPr id="21" name="Rectangle 30">
              <a:extLst>
                <a:ext uri="{FF2B5EF4-FFF2-40B4-BE49-F238E27FC236}">
                  <a16:creationId xmlns:a16="http://schemas.microsoft.com/office/drawing/2014/main" id="{2472D48C-A98B-7843-881E-D27F6AB398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1" y="3116"/>
              <a:ext cx="23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A</a:t>
              </a:r>
            </a:p>
          </p:txBody>
        </p:sp>
        <p:sp>
          <p:nvSpPr>
            <p:cNvPr id="22" name="Line 37">
              <a:extLst>
                <a:ext uri="{FF2B5EF4-FFF2-40B4-BE49-F238E27FC236}">
                  <a16:creationId xmlns:a16="http://schemas.microsoft.com/office/drawing/2014/main" id="{0898E97D-B527-3F44-ADAF-97613B82CBAE}"/>
                </a:ext>
              </a:extLst>
            </p:cNvPr>
            <p:cNvSpPr>
              <a:spLocks noChangeShapeType="1"/>
            </p:cNvSpPr>
            <p:nvPr/>
          </p:nvSpPr>
          <p:spPr bwMode="auto">
            <a:xfrm rot="-5400000">
              <a:off x="2677" y="1620"/>
              <a:ext cx="1029" cy="0"/>
            </a:xfrm>
            <a:prstGeom prst="line">
              <a:avLst/>
            </a:prstGeom>
            <a:noFill/>
            <a:ln w="50800">
              <a:solidFill>
                <a:srgbClr val="FF99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Line 36">
              <a:extLst>
                <a:ext uri="{FF2B5EF4-FFF2-40B4-BE49-F238E27FC236}">
                  <a16:creationId xmlns:a16="http://schemas.microsoft.com/office/drawing/2014/main" id="{3AB6EA96-4F85-904F-8B12-3E5EAD917CC3}"/>
                </a:ext>
              </a:extLst>
            </p:cNvPr>
            <p:cNvSpPr>
              <a:spLocks noChangeShapeType="1"/>
            </p:cNvSpPr>
            <p:nvPr/>
          </p:nvSpPr>
          <p:spPr bwMode="auto">
            <a:xfrm rot="-5400000">
              <a:off x="2221" y="2136"/>
              <a:ext cx="957" cy="0"/>
            </a:xfrm>
            <a:prstGeom prst="line">
              <a:avLst/>
            </a:prstGeom>
            <a:noFill/>
            <a:ln w="50800">
              <a:solidFill>
                <a:srgbClr val="FF6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Line 21">
              <a:extLst>
                <a:ext uri="{FF2B5EF4-FFF2-40B4-BE49-F238E27FC236}">
                  <a16:creationId xmlns:a16="http://schemas.microsoft.com/office/drawing/2014/main" id="{4A2D2723-F226-9244-8DA1-900616B8AE0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37" y="2640"/>
              <a:ext cx="957" cy="0"/>
            </a:xfrm>
            <a:prstGeom prst="line">
              <a:avLst/>
            </a:prstGeom>
            <a:noFill/>
            <a:ln w="50800">
              <a:solidFill>
                <a:srgbClr val="FF6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Line 24">
              <a:extLst>
                <a:ext uri="{FF2B5EF4-FFF2-40B4-BE49-F238E27FC236}">
                  <a16:creationId xmlns:a16="http://schemas.microsoft.com/office/drawing/2014/main" id="{DA636BA3-5890-264C-BDF6-6CDF776DEB1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29" y="2160"/>
              <a:ext cx="1029" cy="0"/>
            </a:xfrm>
            <a:prstGeom prst="line">
              <a:avLst/>
            </a:prstGeom>
            <a:noFill/>
            <a:ln w="50800">
              <a:solidFill>
                <a:srgbClr val="FF99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A85A22A8-F195-F94B-B8DB-760A33A712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58" y="259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E7EBC0F4-4D88-C847-AA3E-D0D7B18AAD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0" y="211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8" name="Rectangle 28">
              <a:extLst>
                <a:ext uri="{FF2B5EF4-FFF2-40B4-BE49-F238E27FC236}">
                  <a16:creationId xmlns:a16="http://schemas.microsoft.com/office/drawing/2014/main" id="{474F4B82-F755-6145-8757-2C486EFFBF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3" y="2477"/>
              <a:ext cx="30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Q</a:t>
              </a:r>
              <a:r>
                <a:rPr lang="en-US" altLang="en-US" sz="20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2</a:t>
              </a:r>
            </a:p>
          </p:txBody>
        </p:sp>
        <p:sp>
          <p:nvSpPr>
            <p:cNvPr id="29" name="Rectangle 29">
              <a:extLst>
                <a:ext uri="{FF2B5EF4-FFF2-40B4-BE49-F238E27FC236}">
                  <a16:creationId xmlns:a16="http://schemas.microsoft.com/office/drawing/2014/main" id="{93966E2A-1FB0-9848-A19D-AD5907A339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1" y="2057"/>
              <a:ext cx="30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Q</a:t>
              </a:r>
              <a:r>
                <a:rPr lang="en-US" altLang="en-US" sz="20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3</a:t>
              </a:r>
            </a:p>
          </p:txBody>
        </p:sp>
        <p:sp>
          <p:nvSpPr>
            <p:cNvPr id="30" name="Rectangle 31">
              <a:extLst>
                <a:ext uri="{FF2B5EF4-FFF2-40B4-BE49-F238E27FC236}">
                  <a16:creationId xmlns:a16="http://schemas.microsoft.com/office/drawing/2014/main" id="{33046563-5A88-F143-825D-8CD3B3C900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1" y="2681"/>
              <a:ext cx="23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B</a:t>
              </a:r>
            </a:p>
          </p:txBody>
        </p:sp>
        <p:sp>
          <p:nvSpPr>
            <p:cNvPr id="31" name="Rectangle 32">
              <a:extLst>
                <a:ext uri="{FF2B5EF4-FFF2-40B4-BE49-F238E27FC236}">
                  <a16:creationId xmlns:a16="http://schemas.microsoft.com/office/drawing/2014/main" id="{A8D36DC1-CB7F-A74B-B46B-94D22F94BA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07" y="2189"/>
              <a:ext cx="23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C</a:t>
              </a:r>
            </a:p>
          </p:txBody>
        </p:sp>
      </p:grpSp>
      <p:sp>
        <p:nvSpPr>
          <p:cNvPr id="32" name="Line 33">
            <a:extLst>
              <a:ext uri="{FF2B5EF4-FFF2-40B4-BE49-F238E27FC236}">
                <a16:creationId xmlns:a16="http://schemas.microsoft.com/office/drawing/2014/main" id="{39789FCE-C94D-5C4D-87AD-BEEB38164CE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53101" y="2733674"/>
            <a:ext cx="3581400" cy="3581400"/>
          </a:xfrm>
          <a:prstGeom prst="line">
            <a:avLst/>
          </a:prstGeom>
          <a:noFill/>
          <a:ln w="28575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3" name="Text Box 51">
            <a:extLst>
              <a:ext uri="{FF2B5EF4-FFF2-40B4-BE49-F238E27FC236}">
                <a16:creationId xmlns:a16="http://schemas.microsoft.com/office/drawing/2014/main" id="{9A2D4D15-BC07-3E4A-8FFD-ED0EFDB1A1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94182" y="2220879"/>
            <a:ext cx="1832767" cy="1477328"/>
          </a:xfrm>
          <a:prstGeom prst="rect">
            <a:avLst/>
          </a:prstGeom>
          <a:solidFill>
            <a:srgbClr val="CCCC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dirty="0">
                <a:solidFill>
                  <a:schemeClr val="tx1"/>
                </a:solidFill>
              </a:rPr>
              <a:t>Same output can only be produced with one set of inputs.</a:t>
            </a:r>
            <a:r>
              <a:rPr lang="en-US" altLang="en-US" dirty="0"/>
              <a:t> </a:t>
            </a:r>
          </a:p>
        </p:txBody>
      </p:sp>
      <p:sp>
        <p:nvSpPr>
          <p:cNvPr id="34" name="Slide Number Placeholder 3">
            <a:extLst>
              <a:ext uri="{FF2B5EF4-FFF2-40B4-BE49-F238E27FC236}">
                <a16:creationId xmlns:a16="http://schemas.microsoft.com/office/drawing/2014/main" id="{F3A3D19B-B56B-6A4D-8C47-EE7565615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67515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8237363"/>
      </p:ext>
    </p:extLst>
  </p:cSld>
  <p:clrMapOvr>
    <a:masterClrMapping/>
  </p:clrMapOvr>
  <p:transition spd="med">
    <p:zoom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68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68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068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068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068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8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858" grpId="0" build="p" bldLvl="2" autoUpdateAnimBg="0"/>
      <p:bldP spid="33" grpId="0" animBg="1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40" name="Rectangle 6">
            <a:extLst>
              <a:ext uri="{FF2B5EF4-FFF2-40B4-BE49-F238E27FC236}">
                <a16:creationId xmlns:a16="http://schemas.microsoft.com/office/drawing/2014/main" id="{5BE2F718-3F93-6249-81FC-B355397A7DA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Returns to Scale</a:t>
            </a:r>
          </a:p>
        </p:txBody>
      </p:sp>
      <p:sp>
        <p:nvSpPr>
          <p:cNvPr id="225287" name="Rectangle 7">
            <a:extLst>
              <a:ext uri="{FF2B5EF4-FFF2-40B4-BE49-F238E27FC236}">
                <a16:creationId xmlns:a16="http://schemas.microsoft.com/office/drawing/2014/main" id="{82262413-8501-2546-82B1-8223511E3F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 dirty="0"/>
              <a:t>Returns to Scale: Rate at which output increases as inputs are increased proportionately</a:t>
            </a:r>
          </a:p>
          <a:p>
            <a:endParaRPr lang="en-US" altLang="en-US" dirty="0"/>
          </a:p>
          <a:p>
            <a:pPr eaLnBrk="1" hangingPunct="1"/>
            <a:r>
              <a:rPr lang="en-US" altLang="en-US" dirty="0"/>
              <a:t>In addition to discussing the tradeoff between inputs to keep production the same</a:t>
            </a:r>
            <a:endParaRPr lang="en-US" altLang="en-US" sz="800" dirty="0"/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How does a firm decide, in the long run, the best way to increase output</a:t>
            </a:r>
            <a:endParaRPr lang="en-US" altLang="en-US" sz="800" dirty="0"/>
          </a:p>
          <a:p>
            <a:pPr lvl="1" eaLnBrk="1" hangingPunct="1"/>
            <a:r>
              <a:rPr lang="en-US" altLang="en-US" dirty="0"/>
              <a:t>Can change the scale of production by increasing all inputs in proportion</a:t>
            </a:r>
            <a:endParaRPr lang="en-US" altLang="en-US" sz="800" dirty="0"/>
          </a:p>
          <a:p>
            <a:pPr lvl="1" eaLnBrk="1" hangingPunct="1"/>
            <a:r>
              <a:rPr lang="en-US" altLang="en-US" dirty="0"/>
              <a:t>If double inputs, output will most likely increase </a:t>
            </a:r>
            <a:r>
              <a:rPr lang="en-US" altLang="en-US" b="1" dirty="0"/>
              <a:t>but by how much</a:t>
            </a:r>
            <a:r>
              <a:rPr lang="en-US" altLang="en-US" dirty="0"/>
              <a:t>?</a:t>
            </a:r>
          </a:p>
          <a:p>
            <a:pPr lvl="1" eaLnBrk="1" hangingPunct="1"/>
            <a:endParaRPr lang="en-US" altLang="en-US" dirty="0"/>
          </a:p>
          <a:p>
            <a:endParaRPr lang="en-US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D379C-C74A-F341-B1EE-D8ADCC729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67515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9524505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5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2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252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2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252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2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252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2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252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287" grpId="0" build="p" bldLvl="2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2" name="Rectangle 4">
            <a:extLst>
              <a:ext uri="{FF2B5EF4-FFF2-40B4-BE49-F238E27FC236}">
                <a16:creationId xmlns:a16="http://schemas.microsoft.com/office/drawing/2014/main" id="{EECB703B-7B7B-DD46-AA61-CAC91D2AB1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vert="horz" lIns="90488" tIns="44450" rIns="90488" bIns="44450" rtlCol="0" anchor="ctr">
            <a:normAutofit/>
          </a:bodyPr>
          <a:lstStyle/>
          <a:p>
            <a:pPr eaLnBrk="1" hangingPunct="1"/>
            <a:r>
              <a:rPr lang="en-US" altLang="en-US"/>
              <a:t>Increasing Returns to Scale</a:t>
            </a:r>
          </a:p>
        </p:txBody>
      </p:sp>
      <p:grpSp>
        <p:nvGrpSpPr>
          <p:cNvPr id="2" name="Group 48">
            <a:extLst>
              <a:ext uri="{FF2B5EF4-FFF2-40B4-BE49-F238E27FC236}">
                <a16:creationId xmlns:a16="http://schemas.microsoft.com/office/drawing/2014/main" id="{782EADCE-9E70-3D42-8BFF-8C337CD93A8F}"/>
              </a:ext>
            </a:extLst>
          </p:cNvPr>
          <p:cNvGrpSpPr>
            <a:grpSpLocks/>
          </p:cNvGrpSpPr>
          <p:nvPr/>
        </p:nvGrpSpPr>
        <p:grpSpPr bwMode="auto">
          <a:xfrm>
            <a:off x="2426572" y="4212772"/>
            <a:ext cx="2595564" cy="1855788"/>
            <a:chOff x="1752" y="2400"/>
            <a:chExt cx="1635" cy="1169"/>
          </a:xfrm>
        </p:grpSpPr>
        <p:sp>
          <p:nvSpPr>
            <p:cNvPr id="68642" name="Freeform 33">
              <a:extLst>
                <a:ext uri="{FF2B5EF4-FFF2-40B4-BE49-F238E27FC236}">
                  <a16:creationId xmlns:a16="http://schemas.microsoft.com/office/drawing/2014/main" id="{7DC5D2E2-020D-FA4A-9893-FCC73D7E0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" y="2400"/>
              <a:ext cx="1164" cy="1032"/>
            </a:xfrm>
            <a:custGeom>
              <a:avLst/>
              <a:gdLst>
                <a:gd name="T0" fmla="*/ 0 w 1164"/>
                <a:gd name="T1" fmla="*/ 0 h 1032"/>
                <a:gd name="T2" fmla="*/ 95 w 1164"/>
                <a:gd name="T3" fmla="*/ 459 h 1032"/>
                <a:gd name="T4" fmla="*/ 348 w 1164"/>
                <a:gd name="T5" fmla="*/ 768 h 1032"/>
                <a:gd name="T6" fmla="*/ 731 w 1164"/>
                <a:gd name="T7" fmla="*/ 956 h 1032"/>
                <a:gd name="T8" fmla="*/ 1164 w 1164"/>
                <a:gd name="T9" fmla="*/ 1032 h 10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64"/>
                <a:gd name="T16" fmla="*/ 0 h 1032"/>
                <a:gd name="T17" fmla="*/ 1164 w 1164"/>
                <a:gd name="T18" fmla="*/ 1032 h 10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64" h="1032">
                  <a:moveTo>
                    <a:pt x="0" y="0"/>
                  </a:moveTo>
                  <a:cubicBezTo>
                    <a:pt x="16" y="76"/>
                    <a:pt x="37" y="331"/>
                    <a:pt x="95" y="459"/>
                  </a:cubicBezTo>
                  <a:cubicBezTo>
                    <a:pt x="153" y="587"/>
                    <a:pt x="242" y="685"/>
                    <a:pt x="348" y="768"/>
                  </a:cubicBezTo>
                  <a:cubicBezTo>
                    <a:pt x="454" y="851"/>
                    <a:pt x="595" y="912"/>
                    <a:pt x="731" y="956"/>
                  </a:cubicBezTo>
                  <a:cubicBezTo>
                    <a:pt x="867" y="1000"/>
                    <a:pt x="1074" y="1016"/>
                    <a:pt x="1164" y="1032"/>
                  </a:cubicBezTo>
                </a:path>
              </a:pathLst>
            </a:custGeom>
            <a:noFill/>
            <a:ln w="50800" cap="rnd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643" name="Rectangle 25">
              <a:extLst>
                <a:ext uri="{FF2B5EF4-FFF2-40B4-BE49-F238E27FC236}">
                  <a16:creationId xmlns:a16="http://schemas.microsoft.com/office/drawing/2014/main" id="{2926C49F-9375-4046-B412-CC50317F26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9" y="3319"/>
              <a:ext cx="488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dirty="0">
                  <a:solidFill>
                    <a:schemeClr val="tx1"/>
                  </a:solidFill>
                  <a:latin typeface="Arial" panose="020B0604020202020204" pitchFamily="34" charset="0"/>
                </a:rPr>
                <a:t>q=10</a:t>
              </a:r>
            </a:p>
          </p:txBody>
        </p:sp>
      </p:grpSp>
      <p:grpSp>
        <p:nvGrpSpPr>
          <p:cNvPr id="3" name="Group 47">
            <a:extLst>
              <a:ext uri="{FF2B5EF4-FFF2-40B4-BE49-F238E27FC236}">
                <a16:creationId xmlns:a16="http://schemas.microsoft.com/office/drawing/2014/main" id="{EEA1E0D3-4B92-BD47-888C-C028589D4F54}"/>
              </a:ext>
            </a:extLst>
          </p:cNvPr>
          <p:cNvGrpSpPr>
            <a:grpSpLocks/>
          </p:cNvGrpSpPr>
          <p:nvPr/>
        </p:nvGrpSpPr>
        <p:grpSpPr bwMode="auto">
          <a:xfrm>
            <a:off x="3112374" y="3660323"/>
            <a:ext cx="2649539" cy="1909763"/>
            <a:chOff x="2184" y="2052"/>
            <a:chExt cx="1669" cy="1203"/>
          </a:xfrm>
        </p:grpSpPr>
        <p:sp>
          <p:nvSpPr>
            <p:cNvPr id="68640" name="Rectangle 26">
              <a:extLst>
                <a:ext uri="{FF2B5EF4-FFF2-40B4-BE49-F238E27FC236}">
                  <a16:creationId xmlns:a16="http://schemas.microsoft.com/office/drawing/2014/main" id="{6C43CCFF-72AE-6141-BD1E-26E3453B35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65" y="3005"/>
              <a:ext cx="488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dirty="0">
                  <a:solidFill>
                    <a:schemeClr val="tx1"/>
                  </a:solidFill>
                  <a:latin typeface="Arial" panose="020B0604020202020204" pitchFamily="34" charset="0"/>
                </a:rPr>
                <a:t>q=20</a:t>
              </a:r>
            </a:p>
          </p:txBody>
        </p:sp>
        <p:sp>
          <p:nvSpPr>
            <p:cNvPr id="68641" name="Freeform 34">
              <a:extLst>
                <a:ext uri="{FF2B5EF4-FFF2-40B4-BE49-F238E27FC236}">
                  <a16:creationId xmlns:a16="http://schemas.microsoft.com/office/drawing/2014/main" id="{72FACD5F-330E-C749-AC7E-C3371ECFA9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4" y="2052"/>
              <a:ext cx="1164" cy="1032"/>
            </a:xfrm>
            <a:custGeom>
              <a:avLst/>
              <a:gdLst>
                <a:gd name="T0" fmla="*/ 0 w 1164"/>
                <a:gd name="T1" fmla="*/ 0 h 1032"/>
                <a:gd name="T2" fmla="*/ 95 w 1164"/>
                <a:gd name="T3" fmla="*/ 459 h 1032"/>
                <a:gd name="T4" fmla="*/ 348 w 1164"/>
                <a:gd name="T5" fmla="*/ 768 h 1032"/>
                <a:gd name="T6" fmla="*/ 731 w 1164"/>
                <a:gd name="T7" fmla="*/ 956 h 1032"/>
                <a:gd name="T8" fmla="*/ 1164 w 1164"/>
                <a:gd name="T9" fmla="*/ 1032 h 10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64"/>
                <a:gd name="T16" fmla="*/ 0 h 1032"/>
                <a:gd name="T17" fmla="*/ 1164 w 1164"/>
                <a:gd name="T18" fmla="*/ 1032 h 10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64" h="1032">
                  <a:moveTo>
                    <a:pt x="0" y="0"/>
                  </a:moveTo>
                  <a:cubicBezTo>
                    <a:pt x="16" y="76"/>
                    <a:pt x="37" y="331"/>
                    <a:pt x="95" y="459"/>
                  </a:cubicBezTo>
                  <a:cubicBezTo>
                    <a:pt x="153" y="587"/>
                    <a:pt x="242" y="685"/>
                    <a:pt x="348" y="768"/>
                  </a:cubicBezTo>
                  <a:cubicBezTo>
                    <a:pt x="454" y="851"/>
                    <a:pt x="595" y="912"/>
                    <a:pt x="731" y="956"/>
                  </a:cubicBezTo>
                  <a:cubicBezTo>
                    <a:pt x="867" y="1000"/>
                    <a:pt x="1074" y="1016"/>
                    <a:pt x="1164" y="1032"/>
                  </a:cubicBezTo>
                </a:path>
              </a:pathLst>
            </a:custGeom>
            <a:noFill/>
            <a:ln w="50800" cap="rnd">
              <a:solidFill>
                <a:srgbClr val="FF6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6">
            <a:extLst>
              <a:ext uri="{FF2B5EF4-FFF2-40B4-BE49-F238E27FC236}">
                <a16:creationId xmlns:a16="http://schemas.microsoft.com/office/drawing/2014/main" id="{EC889CAC-B1E9-8B46-B43A-72591BA6E756}"/>
              </a:ext>
            </a:extLst>
          </p:cNvPr>
          <p:cNvGrpSpPr>
            <a:grpSpLocks/>
          </p:cNvGrpSpPr>
          <p:nvPr/>
        </p:nvGrpSpPr>
        <p:grpSpPr bwMode="auto">
          <a:xfrm>
            <a:off x="3588624" y="3203123"/>
            <a:ext cx="2611439" cy="1871663"/>
            <a:chOff x="2484" y="1764"/>
            <a:chExt cx="1645" cy="1179"/>
          </a:xfrm>
        </p:grpSpPr>
        <p:sp>
          <p:nvSpPr>
            <p:cNvPr id="68638" name="Rectangle 27">
              <a:extLst>
                <a:ext uri="{FF2B5EF4-FFF2-40B4-BE49-F238E27FC236}">
                  <a16:creationId xmlns:a16="http://schemas.microsoft.com/office/drawing/2014/main" id="{EEC34404-B67B-FF46-8CDC-84C26F023A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41" y="2693"/>
              <a:ext cx="488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dirty="0">
                  <a:solidFill>
                    <a:schemeClr val="tx1"/>
                  </a:solidFill>
                  <a:latin typeface="Arial" panose="020B0604020202020204" pitchFamily="34" charset="0"/>
                </a:rPr>
                <a:t>q=30</a:t>
              </a:r>
            </a:p>
          </p:txBody>
        </p:sp>
        <p:sp>
          <p:nvSpPr>
            <p:cNvPr id="68639" name="Freeform 35">
              <a:extLst>
                <a:ext uri="{FF2B5EF4-FFF2-40B4-BE49-F238E27FC236}">
                  <a16:creationId xmlns:a16="http://schemas.microsoft.com/office/drawing/2014/main" id="{10B8EF8B-8CB6-854C-9A0E-E0D4BD6EE9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84" y="1764"/>
              <a:ext cx="1164" cy="1032"/>
            </a:xfrm>
            <a:custGeom>
              <a:avLst/>
              <a:gdLst>
                <a:gd name="T0" fmla="*/ 0 w 1164"/>
                <a:gd name="T1" fmla="*/ 0 h 1032"/>
                <a:gd name="T2" fmla="*/ 95 w 1164"/>
                <a:gd name="T3" fmla="*/ 459 h 1032"/>
                <a:gd name="T4" fmla="*/ 348 w 1164"/>
                <a:gd name="T5" fmla="*/ 768 h 1032"/>
                <a:gd name="T6" fmla="*/ 731 w 1164"/>
                <a:gd name="T7" fmla="*/ 956 h 1032"/>
                <a:gd name="T8" fmla="*/ 1164 w 1164"/>
                <a:gd name="T9" fmla="*/ 1032 h 10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64"/>
                <a:gd name="T16" fmla="*/ 0 h 1032"/>
                <a:gd name="T17" fmla="*/ 1164 w 1164"/>
                <a:gd name="T18" fmla="*/ 1032 h 10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64" h="1032">
                  <a:moveTo>
                    <a:pt x="0" y="0"/>
                  </a:moveTo>
                  <a:cubicBezTo>
                    <a:pt x="16" y="76"/>
                    <a:pt x="37" y="331"/>
                    <a:pt x="95" y="459"/>
                  </a:cubicBezTo>
                  <a:cubicBezTo>
                    <a:pt x="153" y="587"/>
                    <a:pt x="242" y="685"/>
                    <a:pt x="348" y="768"/>
                  </a:cubicBezTo>
                  <a:cubicBezTo>
                    <a:pt x="454" y="851"/>
                    <a:pt x="595" y="912"/>
                    <a:pt x="731" y="956"/>
                  </a:cubicBezTo>
                  <a:cubicBezTo>
                    <a:pt x="867" y="1000"/>
                    <a:pt x="1074" y="1016"/>
                    <a:pt x="1164" y="1032"/>
                  </a:cubicBezTo>
                </a:path>
              </a:pathLst>
            </a:custGeom>
            <a:noFill/>
            <a:ln w="50800" cap="rnd">
              <a:solidFill>
                <a:srgbClr val="FF99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27356" name="Rectangle 28">
            <a:extLst>
              <a:ext uri="{FF2B5EF4-FFF2-40B4-BE49-F238E27FC236}">
                <a16:creationId xmlns:a16="http://schemas.microsoft.com/office/drawing/2014/main" id="{6451F15E-4C9D-8744-A794-82298C92C5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8184" y="4527097"/>
            <a:ext cx="2014538" cy="1016000"/>
          </a:xfrm>
          <a:prstGeom prst="rect">
            <a:avLst/>
          </a:prstGeom>
          <a:solidFill>
            <a:srgbClr val="CCCC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The isoquants move closer together</a:t>
            </a:r>
          </a:p>
        </p:txBody>
      </p:sp>
      <p:grpSp>
        <p:nvGrpSpPr>
          <p:cNvPr id="68617" name="Group 50">
            <a:extLst>
              <a:ext uri="{FF2B5EF4-FFF2-40B4-BE49-F238E27FC236}">
                <a16:creationId xmlns:a16="http://schemas.microsoft.com/office/drawing/2014/main" id="{E25A7554-9533-4C42-BA65-3AA0DC803406}"/>
              </a:ext>
            </a:extLst>
          </p:cNvPr>
          <p:cNvGrpSpPr>
            <a:grpSpLocks/>
          </p:cNvGrpSpPr>
          <p:nvPr/>
        </p:nvGrpSpPr>
        <p:grpSpPr bwMode="auto">
          <a:xfrm>
            <a:off x="2007471" y="6182860"/>
            <a:ext cx="5746750" cy="533400"/>
            <a:chOff x="1488" y="3641"/>
            <a:chExt cx="3620" cy="336"/>
          </a:xfrm>
        </p:grpSpPr>
        <p:sp>
          <p:nvSpPr>
            <p:cNvPr id="68634" name="Line 6">
              <a:extLst>
                <a:ext uri="{FF2B5EF4-FFF2-40B4-BE49-F238E27FC236}">
                  <a16:creationId xmlns:a16="http://schemas.microsoft.com/office/drawing/2014/main" id="{5A7B8731-C994-7746-BED5-732D8C8A56D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88" y="3748"/>
              <a:ext cx="25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635" name="Rectangle 7">
              <a:extLst>
                <a:ext uri="{FF2B5EF4-FFF2-40B4-BE49-F238E27FC236}">
                  <a16:creationId xmlns:a16="http://schemas.microsoft.com/office/drawing/2014/main" id="{B419A00B-8BFC-094A-A5B9-079CFB3763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48" y="3641"/>
              <a:ext cx="106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>
                  <a:solidFill>
                    <a:schemeClr val="tx1"/>
                  </a:solidFill>
                  <a:latin typeface="Arial" panose="020B0604020202020204" pitchFamily="34" charset="0"/>
                </a:rPr>
                <a:t>Labor (hours)</a:t>
              </a:r>
            </a:p>
          </p:txBody>
        </p:sp>
        <p:sp>
          <p:nvSpPr>
            <p:cNvPr id="68636" name="Rectangle 9">
              <a:extLst>
                <a:ext uri="{FF2B5EF4-FFF2-40B4-BE49-F238E27FC236}">
                  <a16:creationId xmlns:a16="http://schemas.microsoft.com/office/drawing/2014/main" id="{EF7E2B36-9B44-F940-A567-B0F1FD8607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5" y="3727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5</a:t>
              </a:r>
            </a:p>
          </p:txBody>
        </p:sp>
        <p:sp>
          <p:nvSpPr>
            <p:cNvPr id="68637" name="Rectangle 10">
              <a:extLst>
                <a:ext uri="{FF2B5EF4-FFF2-40B4-BE49-F238E27FC236}">
                  <a16:creationId xmlns:a16="http://schemas.microsoft.com/office/drawing/2014/main" id="{5683EC6D-96C0-174F-A4D9-5CEDEE6371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53" y="3727"/>
              <a:ext cx="29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10</a:t>
              </a:r>
            </a:p>
          </p:txBody>
        </p:sp>
      </p:grpSp>
      <p:grpSp>
        <p:nvGrpSpPr>
          <p:cNvPr id="68618" name="Group 49">
            <a:extLst>
              <a:ext uri="{FF2B5EF4-FFF2-40B4-BE49-F238E27FC236}">
                <a16:creationId xmlns:a16="http://schemas.microsoft.com/office/drawing/2014/main" id="{B369203A-C399-F342-B15A-AE378B396CE5}"/>
              </a:ext>
            </a:extLst>
          </p:cNvPr>
          <p:cNvGrpSpPr>
            <a:grpSpLocks/>
          </p:cNvGrpSpPr>
          <p:nvPr/>
        </p:nvGrpSpPr>
        <p:grpSpPr bwMode="auto">
          <a:xfrm>
            <a:off x="680321" y="2075998"/>
            <a:ext cx="1336674" cy="4276725"/>
            <a:chOff x="652" y="1054"/>
            <a:chExt cx="842" cy="2694"/>
          </a:xfrm>
        </p:grpSpPr>
        <p:sp>
          <p:nvSpPr>
            <p:cNvPr id="68630" name="Line 5">
              <a:extLst>
                <a:ext uri="{FF2B5EF4-FFF2-40B4-BE49-F238E27FC236}">
                  <a16:creationId xmlns:a16="http://schemas.microsoft.com/office/drawing/2014/main" id="{281CD5CD-9DBC-F547-9EAF-EDFB947C1AD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88" y="1231"/>
              <a:ext cx="0" cy="251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631" name="Rectangle 8">
              <a:extLst>
                <a:ext uri="{FF2B5EF4-FFF2-40B4-BE49-F238E27FC236}">
                  <a16:creationId xmlns:a16="http://schemas.microsoft.com/office/drawing/2014/main" id="{CD11995E-3B2C-D745-B791-AD9B8CF5E2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" y="1054"/>
              <a:ext cx="753" cy="5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>
                  <a:solidFill>
                    <a:schemeClr val="tx1"/>
                  </a:solidFill>
                  <a:latin typeface="Arial" panose="020B0604020202020204" pitchFamily="34" charset="0"/>
                </a:rPr>
                <a:t>Capital</a:t>
              </a:r>
            </a:p>
            <a:p>
              <a:pPr algn="r"/>
              <a:r>
                <a:rPr lang="en-US" altLang="en-US">
                  <a:solidFill>
                    <a:schemeClr val="tx1"/>
                  </a:solidFill>
                  <a:latin typeface="Arial" panose="020B0604020202020204" pitchFamily="34" charset="0"/>
                </a:rPr>
                <a:t>(machine</a:t>
              </a:r>
            </a:p>
            <a:p>
              <a:pPr algn="r"/>
              <a:r>
                <a:rPr lang="en-US" altLang="en-US">
                  <a:solidFill>
                    <a:schemeClr val="tx1"/>
                  </a:solidFill>
                  <a:latin typeface="Arial" panose="020B0604020202020204" pitchFamily="34" charset="0"/>
                </a:rPr>
                <a:t>hours)</a:t>
              </a:r>
            </a:p>
          </p:txBody>
        </p:sp>
        <p:sp>
          <p:nvSpPr>
            <p:cNvPr id="68632" name="Rectangle 12">
              <a:extLst>
                <a:ext uri="{FF2B5EF4-FFF2-40B4-BE49-F238E27FC236}">
                  <a16:creationId xmlns:a16="http://schemas.microsoft.com/office/drawing/2014/main" id="{DD7DCF72-15C1-9647-AFD0-A0B3718403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" y="3034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2</a:t>
              </a:r>
            </a:p>
          </p:txBody>
        </p:sp>
        <p:sp>
          <p:nvSpPr>
            <p:cNvPr id="68633" name="Rectangle 13">
              <a:extLst>
                <a:ext uri="{FF2B5EF4-FFF2-40B4-BE49-F238E27FC236}">
                  <a16:creationId xmlns:a16="http://schemas.microsoft.com/office/drawing/2014/main" id="{AF8A69A1-F385-E140-8093-67B053EE11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" y="2305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4</a:t>
              </a:r>
            </a:p>
          </p:txBody>
        </p:sp>
      </p:grpSp>
      <p:sp>
        <p:nvSpPr>
          <p:cNvPr id="227349" name="Rectangle 21">
            <a:extLst>
              <a:ext uri="{FF2B5EF4-FFF2-40B4-BE49-F238E27FC236}">
                <a16:creationId xmlns:a16="http://schemas.microsoft.com/office/drawing/2014/main" id="{DF20D4CE-65E5-B144-811D-67A7BB7638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4284" y="2490336"/>
            <a:ext cx="368692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 i="1">
                <a:solidFill>
                  <a:schemeClr val="tx1"/>
                </a:solidFill>
                <a:latin typeface="Arial" panose="020B0604020202020204" pitchFamily="34" charset="0"/>
              </a:rPr>
              <a:t>A</a:t>
            </a:r>
          </a:p>
        </p:txBody>
      </p:sp>
      <p:sp>
        <p:nvSpPr>
          <p:cNvPr id="227357" name="Line 29">
            <a:extLst>
              <a:ext uri="{FF2B5EF4-FFF2-40B4-BE49-F238E27FC236}">
                <a16:creationId xmlns:a16="http://schemas.microsoft.com/office/drawing/2014/main" id="{C28203B0-3529-9042-BEE7-6D3623236E6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45571" y="2726872"/>
            <a:ext cx="3600450" cy="3600450"/>
          </a:xfrm>
          <a:prstGeom prst="line">
            <a:avLst/>
          </a:prstGeom>
          <a:noFill/>
          <a:ln w="50800">
            <a:solidFill>
              <a:srgbClr val="00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7" name="Group 52">
            <a:extLst>
              <a:ext uri="{FF2B5EF4-FFF2-40B4-BE49-F238E27FC236}">
                <a16:creationId xmlns:a16="http://schemas.microsoft.com/office/drawing/2014/main" id="{9445E8A4-4952-A84F-AE25-A0D561A6699C}"/>
              </a:ext>
            </a:extLst>
          </p:cNvPr>
          <p:cNvGrpSpPr>
            <a:grpSpLocks/>
          </p:cNvGrpSpPr>
          <p:nvPr/>
        </p:nvGrpSpPr>
        <p:grpSpPr bwMode="auto">
          <a:xfrm>
            <a:off x="2012237" y="4181022"/>
            <a:ext cx="2154238" cy="2106613"/>
            <a:chOff x="1491" y="2380"/>
            <a:chExt cx="1357" cy="1327"/>
          </a:xfrm>
        </p:grpSpPr>
        <p:sp>
          <p:nvSpPr>
            <p:cNvPr id="68627" name="Line 18">
              <a:extLst>
                <a:ext uri="{FF2B5EF4-FFF2-40B4-BE49-F238E27FC236}">
                  <a16:creationId xmlns:a16="http://schemas.microsoft.com/office/drawing/2014/main" id="{FA16FCEF-463D-9C4E-AA6C-703FD9D865B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91" y="2448"/>
              <a:ext cx="120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628" name="Line 19">
              <a:extLst>
                <a:ext uri="{FF2B5EF4-FFF2-40B4-BE49-F238E27FC236}">
                  <a16:creationId xmlns:a16="http://schemas.microsoft.com/office/drawing/2014/main" id="{D23A6A4B-E84A-084B-AB90-AB88C0C22CA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84" y="2474"/>
              <a:ext cx="0" cy="123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629" name="Oval 32">
              <a:extLst>
                <a:ext uri="{FF2B5EF4-FFF2-40B4-BE49-F238E27FC236}">
                  <a16:creationId xmlns:a16="http://schemas.microsoft.com/office/drawing/2014/main" id="{8388593E-E11B-124C-A78D-EC5956748B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1" y="2380"/>
              <a:ext cx="117" cy="1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anchor="ctr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 dirty="0"/>
            </a:p>
          </p:txBody>
        </p:sp>
      </p:grpSp>
      <p:grpSp>
        <p:nvGrpSpPr>
          <p:cNvPr id="8" name="Group 51">
            <a:extLst>
              <a:ext uri="{FF2B5EF4-FFF2-40B4-BE49-F238E27FC236}">
                <a16:creationId xmlns:a16="http://schemas.microsoft.com/office/drawing/2014/main" id="{7F87EB29-07C9-8E40-8A20-73965E0A122F}"/>
              </a:ext>
            </a:extLst>
          </p:cNvPr>
          <p:cNvGrpSpPr>
            <a:grpSpLocks/>
          </p:cNvGrpSpPr>
          <p:nvPr/>
        </p:nvGrpSpPr>
        <p:grpSpPr bwMode="auto">
          <a:xfrm>
            <a:off x="2028112" y="5289097"/>
            <a:ext cx="1046163" cy="1033463"/>
            <a:chOff x="1491" y="3068"/>
            <a:chExt cx="659" cy="651"/>
          </a:xfrm>
        </p:grpSpPr>
        <p:sp>
          <p:nvSpPr>
            <p:cNvPr id="68624" name="Line 17">
              <a:extLst>
                <a:ext uri="{FF2B5EF4-FFF2-40B4-BE49-F238E27FC236}">
                  <a16:creationId xmlns:a16="http://schemas.microsoft.com/office/drawing/2014/main" id="{FFA66BF9-1664-D74E-8958-8139864A4F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4" y="3218"/>
              <a:ext cx="0" cy="50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625" name="Line 16">
              <a:extLst>
                <a:ext uri="{FF2B5EF4-FFF2-40B4-BE49-F238E27FC236}">
                  <a16:creationId xmlns:a16="http://schemas.microsoft.com/office/drawing/2014/main" id="{ED3B2610-5368-CA42-B5AF-0E1EBC36435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91" y="3156"/>
              <a:ext cx="48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626" name="Oval 31">
              <a:extLst>
                <a:ext uri="{FF2B5EF4-FFF2-40B4-BE49-F238E27FC236}">
                  <a16:creationId xmlns:a16="http://schemas.microsoft.com/office/drawing/2014/main" id="{C54CBF11-4AD3-1D47-9FAD-E9A278FC09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28" y="3068"/>
              <a:ext cx="122" cy="1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anchor="ctr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 dirty="0"/>
            </a:p>
          </p:txBody>
        </p:sp>
      </p:grpSp>
      <p:sp>
        <p:nvSpPr>
          <p:cNvPr id="39" name="Rectangle 28">
            <a:extLst>
              <a:ext uri="{FF2B5EF4-FFF2-40B4-BE49-F238E27FC236}">
                <a16:creationId xmlns:a16="http://schemas.microsoft.com/office/drawing/2014/main" id="{20B0B03B-231B-1C40-85E6-1D845585EC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3716" y="3029149"/>
            <a:ext cx="2014538" cy="1320874"/>
          </a:xfrm>
          <a:prstGeom prst="rect">
            <a:avLst/>
          </a:prstGeom>
          <a:solidFill>
            <a:srgbClr val="CCCC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Output </a:t>
            </a:r>
            <a:r>
              <a:rPr lang="en-US" altLang="en-US" sz="2000" i="1" dirty="0">
                <a:solidFill>
                  <a:schemeClr val="tx1"/>
                </a:solidFill>
                <a:latin typeface="Arial" panose="020B0604020202020204" pitchFamily="34" charset="0"/>
              </a:rPr>
              <a:t>more than </a:t>
            </a: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doubles when all inputs are doubled</a:t>
            </a:r>
          </a:p>
        </p:txBody>
      </p:sp>
      <p:sp>
        <p:nvSpPr>
          <p:cNvPr id="34" name="Slide Number Placeholder 3">
            <a:extLst>
              <a:ext uri="{FF2B5EF4-FFF2-40B4-BE49-F238E27FC236}">
                <a16:creationId xmlns:a16="http://schemas.microsoft.com/office/drawing/2014/main" id="{82318348-44DA-1F43-9182-CA44ED68F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67515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7347663"/>
      </p:ext>
    </p:extLst>
  </p:cSld>
  <p:clrMapOvr>
    <a:masterClrMapping/>
  </p:clrMapOvr>
  <p:transition spd="med">
    <p:zoom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7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7" dur="500"/>
                                        <p:tgtEl>
                                          <p:spTgt spid="227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7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356" grpId="0" animBg="1" autoUpdateAnimBg="0"/>
      <p:bldP spid="227349" grpId="0" autoUpdateAnimBg="0"/>
      <p:bldP spid="39" grpId="0" animBg="1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1" name="Rectangle 6">
            <a:extLst>
              <a:ext uri="{FF2B5EF4-FFF2-40B4-BE49-F238E27FC236}">
                <a16:creationId xmlns:a16="http://schemas.microsoft.com/office/drawing/2014/main" id="{C8641BA3-433F-9E41-AA4E-CEDA59E772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Production Choice</a:t>
            </a:r>
          </a:p>
        </p:txBody>
      </p:sp>
      <p:sp>
        <p:nvSpPr>
          <p:cNvPr id="4102" name="Rectangle 7">
            <a:extLst>
              <a:ext uri="{FF2B5EF4-FFF2-40B4-BE49-F238E27FC236}">
                <a16:creationId xmlns:a16="http://schemas.microsoft.com/office/drawing/2014/main" id="{CB45B640-6977-0748-A418-FF36C145B26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0321" y="2336872"/>
            <a:ext cx="9709549" cy="425823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altLang="en-US" dirty="0"/>
              <a:t>There are three building blocks of the analysis of </a:t>
            </a:r>
            <a:r>
              <a:rPr lang="en-US" altLang="en-US" i="1" dirty="0"/>
              <a:t>producer</a:t>
            </a:r>
            <a:r>
              <a:rPr lang="en-US" altLang="en-US" dirty="0"/>
              <a:t> choice</a:t>
            </a:r>
          </a:p>
          <a:p>
            <a:pPr marL="609600" indent="-609600">
              <a:buFontTx/>
              <a:buAutoNum type="arabicPeriod"/>
            </a:pPr>
            <a:endParaRPr lang="en-US" altLang="en-US" sz="800" i="1" dirty="0"/>
          </a:p>
          <a:p>
            <a:pPr marL="609600" indent="-609600">
              <a:buFontTx/>
              <a:buAutoNum type="arabicPeriod"/>
            </a:pPr>
            <a:r>
              <a:rPr lang="en-US" altLang="en-US" b="1" i="1" dirty="0"/>
              <a:t>Production Technology</a:t>
            </a:r>
            <a:endParaRPr lang="en-US" altLang="en-US" sz="800" b="1" i="1" dirty="0"/>
          </a:p>
          <a:p>
            <a:pPr lvl="1"/>
            <a:r>
              <a:rPr lang="en-US" altLang="en-US" dirty="0"/>
              <a:t>Describe how </a:t>
            </a:r>
            <a:r>
              <a:rPr lang="en-US" altLang="en-US" i="1" dirty="0"/>
              <a:t>inputs</a:t>
            </a:r>
            <a:r>
              <a:rPr lang="en-US" altLang="en-US" dirty="0"/>
              <a:t> can be transformed into </a:t>
            </a:r>
            <a:r>
              <a:rPr lang="en-US" altLang="en-US" i="1" dirty="0"/>
              <a:t>output </a:t>
            </a:r>
            <a:r>
              <a:rPr lang="en-US" altLang="en-US" dirty="0"/>
              <a:t>(</a:t>
            </a:r>
            <a:r>
              <a:rPr lang="en-US" altLang="en-US" i="1" dirty="0"/>
              <a:t>Q</a:t>
            </a:r>
            <a:r>
              <a:rPr lang="en-US" altLang="en-US" dirty="0"/>
              <a:t>)</a:t>
            </a:r>
            <a:endParaRPr lang="en-US" altLang="en-US" sz="800" dirty="0"/>
          </a:p>
          <a:p>
            <a:pPr marL="552450" indent="-552450">
              <a:buFont typeface="Wingdings" pitchFamily="2" charset="2"/>
              <a:buAutoNum type="arabicPeriod" startAt="2"/>
            </a:pPr>
            <a:endParaRPr lang="en-US" altLang="en-US" b="1" dirty="0"/>
          </a:p>
          <a:p>
            <a:pPr marL="552450" indent="-552450">
              <a:buFont typeface="Wingdings" pitchFamily="2" charset="2"/>
              <a:buAutoNum type="arabicPeriod" startAt="2"/>
            </a:pPr>
            <a:r>
              <a:rPr lang="en-US" altLang="en-US" b="1" dirty="0"/>
              <a:t>Cost Constraints</a:t>
            </a:r>
            <a:endParaRPr lang="en-US" altLang="en-US" sz="800" dirty="0"/>
          </a:p>
          <a:p>
            <a:pPr lvl="1"/>
            <a:r>
              <a:rPr lang="en-US" altLang="en-US" dirty="0"/>
              <a:t>Firms must consider </a:t>
            </a:r>
            <a:r>
              <a:rPr lang="en-US" altLang="en-US" b="1" i="1" dirty="0">
                <a:solidFill>
                  <a:srgbClr val="FF0000"/>
                </a:solidFill>
              </a:rPr>
              <a:t>prices</a:t>
            </a:r>
            <a:r>
              <a:rPr lang="en-US" altLang="en-US" dirty="0">
                <a:solidFill>
                  <a:srgbClr val="FF0000"/>
                </a:solidFill>
              </a:rPr>
              <a:t> </a:t>
            </a:r>
            <a:r>
              <a:rPr lang="en-US" altLang="en-US" b="1" i="1" dirty="0">
                <a:solidFill>
                  <a:srgbClr val="FF0000"/>
                </a:solidFill>
              </a:rPr>
              <a:t>of inputs</a:t>
            </a:r>
            <a:r>
              <a:rPr lang="en-US" altLang="en-US" dirty="0"/>
              <a:t> </a:t>
            </a:r>
            <a:r>
              <a:rPr lang="en-US" altLang="en-US" dirty="0">
                <a:sym typeface="Wingdings" pitchFamily="2" charset="2"/>
              </a:rPr>
              <a:t></a:t>
            </a:r>
            <a:r>
              <a:rPr lang="en-US" altLang="en-US" dirty="0"/>
              <a:t> labor (L), capital (K), etc.</a:t>
            </a:r>
            <a:endParaRPr lang="en-US" altLang="en-US" sz="800" dirty="0"/>
          </a:p>
          <a:p>
            <a:pPr lvl="1"/>
            <a:r>
              <a:rPr lang="en-US" altLang="en-US" dirty="0"/>
              <a:t>Firms </a:t>
            </a:r>
            <a:r>
              <a:rPr lang="en-US" altLang="en-US" b="1" dirty="0"/>
              <a:t>cannot influence input prices</a:t>
            </a:r>
          </a:p>
          <a:p>
            <a:pPr marL="457200" lvl="1" indent="0">
              <a:buNone/>
            </a:pPr>
            <a:endParaRPr lang="en-US" altLang="en-US" dirty="0"/>
          </a:p>
          <a:p>
            <a:pPr marL="609600" indent="-609600">
              <a:buFontTx/>
              <a:buAutoNum type="arabicPeriod" startAt="3"/>
            </a:pPr>
            <a:r>
              <a:rPr lang="en-US" altLang="en-US" b="1" dirty="0"/>
              <a:t>Interaction between </a:t>
            </a:r>
            <a:r>
              <a:rPr lang="en-US" altLang="en-US" b="1" i="1" dirty="0"/>
              <a:t>production technology </a:t>
            </a:r>
            <a:r>
              <a:rPr lang="en-US" altLang="en-US" b="1" dirty="0"/>
              <a:t>and </a:t>
            </a:r>
            <a:r>
              <a:rPr lang="en-US" altLang="en-US" b="1" i="1" dirty="0"/>
              <a:t>cost constraints </a:t>
            </a:r>
            <a:r>
              <a:rPr lang="en-US" altLang="en-US" dirty="0">
                <a:sym typeface="Wingdings" pitchFamily="2" charset="2"/>
              </a:rPr>
              <a:t></a:t>
            </a:r>
            <a:r>
              <a:rPr lang="en-US" altLang="en-US" dirty="0"/>
              <a:t> determine the </a:t>
            </a:r>
            <a:r>
              <a:rPr lang="en-US" altLang="en-US" b="1" dirty="0"/>
              <a:t>amount and type of </a:t>
            </a:r>
            <a:r>
              <a:rPr lang="en-US" altLang="en-US" b="1" i="1" dirty="0"/>
              <a:t>inputs</a:t>
            </a:r>
            <a:r>
              <a:rPr lang="en-US" altLang="en-US" b="1" dirty="0"/>
              <a:t> </a:t>
            </a:r>
            <a:r>
              <a:rPr lang="en-US" altLang="en-US" dirty="0"/>
              <a:t>to be used?</a:t>
            </a:r>
          </a:p>
          <a:p>
            <a:pPr marL="990600" lvl="1" indent="-533400">
              <a:buNone/>
            </a:pPr>
            <a:r>
              <a:rPr lang="en-US" altLang="en-US" dirty="0"/>
              <a:t>	What combination of </a:t>
            </a:r>
            <a:r>
              <a:rPr lang="en-US" altLang="en-US" i="1" dirty="0"/>
              <a:t>inputs</a:t>
            </a:r>
            <a:r>
              <a:rPr lang="en-US" altLang="en-US" dirty="0"/>
              <a:t> will </a:t>
            </a:r>
            <a:r>
              <a:rPr lang="en-US" altLang="en-US" i="1" dirty="0"/>
              <a:t>producers use</a:t>
            </a:r>
            <a:r>
              <a:rPr lang="en-US" altLang="en-US" dirty="0"/>
              <a:t> to </a:t>
            </a:r>
            <a:r>
              <a:rPr lang="en-US" altLang="en-US" b="1" dirty="0"/>
              <a:t>minimize</a:t>
            </a:r>
            <a:r>
              <a:rPr lang="en-US" altLang="en-US" dirty="0"/>
              <a:t> </a:t>
            </a:r>
            <a:r>
              <a:rPr lang="en-US" altLang="en-US" b="1" i="1" dirty="0"/>
              <a:t>production costs</a:t>
            </a:r>
            <a:endParaRPr lang="en-US" alt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56D38E03-02CA-8549-9860-99842F349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3ADEA5-6647-7B42-90BA-00A297798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957" y="127751"/>
            <a:ext cx="3715861" cy="2142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365626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60" name="Rectangle 4">
            <a:extLst>
              <a:ext uri="{FF2B5EF4-FFF2-40B4-BE49-F238E27FC236}">
                <a16:creationId xmlns:a16="http://schemas.microsoft.com/office/drawing/2014/main" id="{8513371E-0848-D34D-BB25-2C62C5BBA3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vert="horz" lIns="90488" tIns="44450" rIns="90488" bIns="44450" rtlCol="0" anchor="ctr">
            <a:normAutofit/>
          </a:bodyPr>
          <a:lstStyle/>
          <a:p>
            <a:pPr eaLnBrk="1" hangingPunct="1"/>
            <a:r>
              <a:rPr lang="en-US" altLang="en-US"/>
              <a:t>Returns to Scale</a:t>
            </a:r>
          </a:p>
        </p:txBody>
      </p:sp>
      <p:sp>
        <p:nvSpPr>
          <p:cNvPr id="294922" name="Rectangle 10">
            <a:extLst>
              <a:ext uri="{FF2B5EF4-FFF2-40B4-BE49-F238E27FC236}">
                <a16:creationId xmlns:a16="http://schemas.microsoft.com/office/drawing/2014/main" id="{622A511E-7BAA-C94E-89C2-5BE2FD5D6D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16902" y="4360861"/>
            <a:ext cx="2303463" cy="1320800"/>
          </a:xfrm>
          <a:prstGeom prst="rect">
            <a:avLst/>
          </a:prstGeom>
          <a:solidFill>
            <a:srgbClr val="CCCC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ctr"/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Constant Returns: Isoquants are                              equally spaced   </a:t>
            </a:r>
          </a:p>
        </p:txBody>
      </p:sp>
      <p:grpSp>
        <p:nvGrpSpPr>
          <p:cNvPr id="2" name="Group 47">
            <a:extLst>
              <a:ext uri="{FF2B5EF4-FFF2-40B4-BE49-F238E27FC236}">
                <a16:creationId xmlns:a16="http://schemas.microsoft.com/office/drawing/2014/main" id="{CFB5D352-E3DE-A347-A89F-71B7BDD7873D}"/>
              </a:ext>
            </a:extLst>
          </p:cNvPr>
          <p:cNvGrpSpPr>
            <a:grpSpLocks/>
          </p:cNvGrpSpPr>
          <p:nvPr/>
        </p:nvGrpSpPr>
        <p:grpSpPr bwMode="auto">
          <a:xfrm>
            <a:off x="3663233" y="3198812"/>
            <a:ext cx="2540000" cy="1909763"/>
            <a:chOff x="2389" y="1672"/>
            <a:chExt cx="1600" cy="1203"/>
          </a:xfrm>
        </p:grpSpPr>
        <p:sp>
          <p:nvSpPr>
            <p:cNvPr id="70697" name="Rectangle 14">
              <a:extLst>
                <a:ext uri="{FF2B5EF4-FFF2-40B4-BE49-F238E27FC236}">
                  <a16:creationId xmlns:a16="http://schemas.microsoft.com/office/drawing/2014/main" id="{7BA94EE0-8195-0348-8086-AAC2E8AE4D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8" y="2627"/>
              <a:ext cx="361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20</a:t>
              </a:r>
            </a:p>
          </p:txBody>
        </p:sp>
        <p:sp>
          <p:nvSpPr>
            <p:cNvPr id="70698" name="Freeform 16">
              <a:extLst>
                <a:ext uri="{FF2B5EF4-FFF2-40B4-BE49-F238E27FC236}">
                  <a16:creationId xmlns:a16="http://schemas.microsoft.com/office/drawing/2014/main" id="{F0A457CF-1F1C-6E42-8F0F-3C669DB8E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9" y="1672"/>
              <a:ext cx="1164" cy="1032"/>
            </a:xfrm>
            <a:custGeom>
              <a:avLst/>
              <a:gdLst>
                <a:gd name="T0" fmla="*/ 0 w 1164"/>
                <a:gd name="T1" fmla="*/ 0 h 1032"/>
                <a:gd name="T2" fmla="*/ 95 w 1164"/>
                <a:gd name="T3" fmla="*/ 459 h 1032"/>
                <a:gd name="T4" fmla="*/ 348 w 1164"/>
                <a:gd name="T5" fmla="*/ 768 h 1032"/>
                <a:gd name="T6" fmla="*/ 731 w 1164"/>
                <a:gd name="T7" fmla="*/ 956 h 1032"/>
                <a:gd name="T8" fmla="*/ 1164 w 1164"/>
                <a:gd name="T9" fmla="*/ 1032 h 10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64"/>
                <a:gd name="T16" fmla="*/ 0 h 1032"/>
                <a:gd name="T17" fmla="*/ 1164 w 1164"/>
                <a:gd name="T18" fmla="*/ 1032 h 10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64" h="1032">
                  <a:moveTo>
                    <a:pt x="0" y="0"/>
                  </a:moveTo>
                  <a:cubicBezTo>
                    <a:pt x="16" y="76"/>
                    <a:pt x="37" y="331"/>
                    <a:pt x="95" y="459"/>
                  </a:cubicBezTo>
                  <a:cubicBezTo>
                    <a:pt x="153" y="587"/>
                    <a:pt x="242" y="685"/>
                    <a:pt x="348" y="768"/>
                  </a:cubicBezTo>
                  <a:cubicBezTo>
                    <a:pt x="454" y="851"/>
                    <a:pt x="595" y="912"/>
                    <a:pt x="731" y="956"/>
                  </a:cubicBezTo>
                  <a:cubicBezTo>
                    <a:pt x="867" y="1000"/>
                    <a:pt x="1074" y="1016"/>
                    <a:pt x="1164" y="1032"/>
                  </a:cubicBezTo>
                </a:path>
              </a:pathLst>
            </a:custGeom>
            <a:noFill/>
            <a:ln w="50800" cap="rnd">
              <a:solidFill>
                <a:srgbClr val="FF6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" name="Group 48">
            <a:extLst>
              <a:ext uri="{FF2B5EF4-FFF2-40B4-BE49-F238E27FC236}">
                <a16:creationId xmlns:a16="http://schemas.microsoft.com/office/drawing/2014/main" id="{189FD682-7CE1-7544-A0AC-6E3844E0B82B}"/>
              </a:ext>
            </a:extLst>
          </p:cNvPr>
          <p:cNvGrpSpPr>
            <a:grpSpLocks/>
          </p:cNvGrpSpPr>
          <p:nvPr/>
        </p:nvGrpSpPr>
        <p:grpSpPr bwMode="auto">
          <a:xfrm>
            <a:off x="4976097" y="2011362"/>
            <a:ext cx="2381251" cy="1852613"/>
            <a:chOff x="3216" y="924"/>
            <a:chExt cx="1500" cy="1167"/>
          </a:xfrm>
        </p:grpSpPr>
        <p:sp>
          <p:nvSpPr>
            <p:cNvPr id="70695" name="Rectangle 15">
              <a:extLst>
                <a:ext uri="{FF2B5EF4-FFF2-40B4-BE49-F238E27FC236}">
                  <a16:creationId xmlns:a16="http://schemas.microsoft.com/office/drawing/2014/main" id="{156D02E8-7743-5E48-A7F8-6D292BC753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1" y="1841"/>
              <a:ext cx="29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30</a:t>
              </a:r>
            </a:p>
          </p:txBody>
        </p:sp>
        <p:sp>
          <p:nvSpPr>
            <p:cNvPr id="70696" name="Freeform 17">
              <a:extLst>
                <a:ext uri="{FF2B5EF4-FFF2-40B4-BE49-F238E27FC236}">
                  <a16:creationId xmlns:a16="http://schemas.microsoft.com/office/drawing/2014/main" id="{C71018E3-8E2F-D14C-BD37-47309332D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6" y="924"/>
              <a:ext cx="1164" cy="1032"/>
            </a:xfrm>
            <a:custGeom>
              <a:avLst/>
              <a:gdLst>
                <a:gd name="T0" fmla="*/ 0 w 1164"/>
                <a:gd name="T1" fmla="*/ 0 h 1032"/>
                <a:gd name="T2" fmla="*/ 95 w 1164"/>
                <a:gd name="T3" fmla="*/ 459 h 1032"/>
                <a:gd name="T4" fmla="*/ 348 w 1164"/>
                <a:gd name="T5" fmla="*/ 768 h 1032"/>
                <a:gd name="T6" fmla="*/ 731 w 1164"/>
                <a:gd name="T7" fmla="*/ 956 h 1032"/>
                <a:gd name="T8" fmla="*/ 1164 w 1164"/>
                <a:gd name="T9" fmla="*/ 1032 h 10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64"/>
                <a:gd name="T16" fmla="*/ 0 h 1032"/>
                <a:gd name="T17" fmla="*/ 1164 w 1164"/>
                <a:gd name="T18" fmla="*/ 1032 h 10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64" h="1032">
                  <a:moveTo>
                    <a:pt x="0" y="0"/>
                  </a:moveTo>
                  <a:cubicBezTo>
                    <a:pt x="16" y="76"/>
                    <a:pt x="37" y="331"/>
                    <a:pt x="95" y="459"/>
                  </a:cubicBezTo>
                  <a:cubicBezTo>
                    <a:pt x="153" y="587"/>
                    <a:pt x="242" y="685"/>
                    <a:pt x="348" y="768"/>
                  </a:cubicBezTo>
                  <a:cubicBezTo>
                    <a:pt x="454" y="851"/>
                    <a:pt x="595" y="912"/>
                    <a:pt x="731" y="956"/>
                  </a:cubicBezTo>
                  <a:cubicBezTo>
                    <a:pt x="867" y="1000"/>
                    <a:pt x="1074" y="1016"/>
                    <a:pt x="1164" y="1032"/>
                  </a:cubicBezTo>
                </a:path>
              </a:pathLst>
            </a:custGeom>
            <a:noFill/>
            <a:ln w="50800" cap="rnd">
              <a:solidFill>
                <a:srgbClr val="FF99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0664" name="Group 40">
            <a:extLst>
              <a:ext uri="{FF2B5EF4-FFF2-40B4-BE49-F238E27FC236}">
                <a16:creationId xmlns:a16="http://schemas.microsoft.com/office/drawing/2014/main" id="{91C0F2C4-4C1B-4C47-A13C-EA89B199FCA4}"/>
              </a:ext>
            </a:extLst>
          </p:cNvPr>
          <p:cNvGrpSpPr>
            <a:grpSpLocks/>
          </p:cNvGrpSpPr>
          <p:nvPr/>
        </p:nvGrpSpPr>
        <p:grpSpPr bwMode="auto">
          <a:xfrm>
            <a:off x="2232896" y="6364287"/>
            <a:ext cx="5794375" cy="493713"/>
            <a:chOff x="1488" y="3666"/>
            <a:chExt cx="3650" cy="311"/>
          </a:xfrm>
        </p:grpSpPr>
        <p:sp>
          <p:nvSpPr>
            <p:cNvPr id="70690" name="Line 6">
              <a:extLst>
                <a:ext uri="{FF2B5EF4-FFF2-40B4-BE49-F238E27FC236}">
                  <a16:creationId xmlns:a16="http://schemas.microsoft.com/office/drawing/2014/main" id="{AEA4E727-2979-6944-BC96-3941C7C90F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88" y="3748"/>
              <a:ext cx="25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691" name="Rectangle 7">
              <a:extLst>
                <a:ext uri="{FF2B5EF4-FFF2-40B4-BE49-F238E27FC236}">
                  <a16:creationId xmlns:a16="http://schemas.microsoft.com/office/drawing/2014/main" id="{CEC0FDCC-57B3-8E4B-BC67-770EB3279A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8" y="3666"/>
              <a:ext cx="106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>
                  <a:solidFill>
                    <a:schemeClr val="tx1"/>
                  </a:solidFill>
                  <a:latin typeface="Arial" panose="020B0604020202020204" pitchFamily="34" charset="0"/>
                </a:rPr>
                <a:t>Labor (hours)</a:t>
              </a:r>
            </a:p>
          </p:txBody>
        </p:sp>
        <p:sp>
          <p:nvSpPr>
            <p:cNvPr id="70692" name="Rectangle 9">
              <a:extLst>
                <a:ext uri="{FF2B5EF4-FFF2-40B4-BE49-F238E27FC236}">
                  <a16:creationId xmlns:a16="http://schemas.microsoft.com/office/drawing/2014/main" id="{FA7B0AD6-443C-AC4C-A741-1460202AFC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37" y="3727"/>
              <a:ext cx="29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15</a:t>
              </a:r>
            </a:p>
          </p:txBody>
        </p:sp>
        <p:sp>
          <p:nvSpPr>
            <p:cNvPr id="70693" name="Rectangle 20">
              <a:extLst>
                <a:ext uri="{FF2B5EF4-FFF2-40B4-BE49-F238E27FC236}">
                  <a16:creationId xmlns:a16="http://schemas.microsoft.com/office/drawing/2014/main" id="{4D7458BA-627E-A149-B66E-946A3F4A62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5" y="3727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5</a:t>
              </a:r>
            </a:p>
          </p:txBody>
        </p:sp>
        <p:sp>
          <p:nvSpPr>
            <p:cNvPr id="70694" name="Rectangle 21">
              <a:extLst>
                <a:ext uri="{FF2B5EF4-FFF2-40B4-BE49-F238E27FC236}">
                  <a16:creationId xmlns:a16="http://schemas.microsoft.com/office/drawing/2014/main" id="{5FB199E0-6519-4749-886F-EF7BBDDF12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53" y="3727"/>
              <a:ext cx="29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10</a:t>
              </a:r>
            </a:p>
          </p:txBody>
        </p:sp>
      </p:grpSp>
      <p:grpSp>
        <p:nvGrpSpPr>
          <p:cNvPr id="5" name="Group 45">
            <a:extLst>
              <a:ext uri="{FF2B5EF4-FFF2-40B4-BE49-F238E27FC236}">
                <a16:creationId xmlns:a16="http://schemas.microsoft.com/office/drawing/2014/main" id="{EBA79924-DBE2-524A-BB4C-5F04023BD5D9}"/>
              </a:ext>
            </a:extLst>
          </p:cNvPr>
          <p:cNvGrpSpPr>
            <a:grpSpLocks/>
          </p:cNvGrpSpPr>
          <p:nvPr/>
        </p:nvGrpSpPr>
        <p:grpSpPr bwMode="auto">
          <a:xfrm>
            <a:off x="2270996" y="2632075"/>
            <a:ext cx="4037013" cy="3836987"/>
            <a:chOff x="1512" y="1315"/>
            <a:chExt cx="2543" cy="2417"/>
          </a:xfrm>
        </p:grpSpPr>
        <p:sp>
          <p:nvSpPr>
            <p:cNvPr id="70688" name="Rectangle 27">
              <a:extLst>
                <a:ext uri="{FF2B5EF4-FFF2-40B4-BE49-F238E27FC236}">
                  <a16:creationId xmlns:a16="http://schemas.microsoft.com/office/drawing/2014/main" id="{893BB00B-BF89-AC4D-949B-ACD233A8CF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23" y="1315"/>
              <a:ext cx="23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A</a:t>
              </a:r>
            </a:p>
          </p:txBody>
        </p:sp>
        <p:sp>
          <p:nvSpPr>
            <p:cNvPr id="70689" name="Line 28">
              <a:extLst>
                <a:ext uri="{FF2B5EF4-FFF2-40B4-BE49-F238E27FC236}">
                  <a16:creationId xmlns:a16="http://schemas.microsoft.com/office/drawing/2014/main" id="{867B023F-83FD-774E-ABB4-BB1E1006B1E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12" y="1464"/>
              <a:ext cx="2268" cy="2268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" name="Group 46">
            <a:extLst>
              <a:ext uri="{FF2B5EF4-FFF2-40B4-BE49-F238E27FC236}">
                <a16:creationId xmlns:a16="http://schemas.microsoft.com/office/drawing/2014/main" id="{4EAFEBB0-15B8-C945-BFC9-BFC3DD9F2F78}"/>
              </a:ext>
            </a:extLst>
          </p:cNvPr>
          <p:cNvGrpSpPr>
            <a:grpSpLocks/>
          </p:cNvGrpSpPr>
          <p:nvPr/>
        </p:nvGrpSpPr>
        <p:grpSpPr bwMode="auto">
          <a:xfrm>
            <a:off x="2696447" y="4397375"/>
            <a:ext cx="2419351" cy="1900237"/>
            <a:chOff x="1780" y="2427"/>
            <a:chExt cx="1524" cy="1197"/>
          </a:xfrm>
        </p:grpSpPr>
        <p:sp>
          <p:nvSpPr>
            <p:cNvPr id="70686" name="Rectangle 13">
              <a:extLst>
                <a:ext uri="{FF2B5EF4-FFF2-40B4-BE49-F238E27FC236}">
                  <a16:creationId xmlns:a16="http://schemas.microsoft.com/office/drawing/2014/main" id="{3C0440D7-013E-DA47-9CBD-3E974B8128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9" y="3374"/>
              <a:ext cx="29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10</a:t>
              </a:r>
            </a:p>
          </p:txBody>
        </p:sp>
        <p:sp>
          <p:nvSpPr>
            <p:cNvPr id="70687" name="Freeform 12">
              <a:extLst>
                <a:ext uri="{FF2B5EF4-FFF2-40B4-BE49-F238E27FC236}">
                  <a16:creationId xmlns:a16="http://schemas.microsoft.com/office/drawing/2014/main" id="{6551CBC4-0B1F-0C4D-971B-B8810BFDF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0" y="2427"/>
              <a:ext cx="1164" cy="1032"/>
            </a:xfrm>
            <a:custGeom>
              <a:avLst/>
              <a:gdLst>
                <a:gd name="T0" fmla="*/ 0 w 1164"/>
                <a:gd name="T1" fmla="*/ 0 h 1032"/>
                <a:gd name="T2" fmla="*/ 95 w 1164"/>
                <a:gd name="T3" fmla="*/ 459 h 1032"/>
                <a:gd name="T4" fmla="*/ 348 w 1164"/>
                <a:gd name="T5" fmla="*/ 768 h 1032"/>
                <a:gd name="T6" fmla="*/ 731 w 1164"/>
                <a:gd name="T7" fmla="*/ 956 h 1032"/>
                <a:gd name="T8" fmla="*/ 1164 w 1164"/>
                <a:gd name="T9" fmla="*/ 1032 h 10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64"/>
                <a:gd name="T16" fmla="*/ 0 h 1032"/>
                <a:gd name="T17" fmla="*/ 1164 w 1164"/>
                <a:gd name="T18" fmla="*/ 1032 h 10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64" h="1032">
                  <a:moveTo>
                    <a:pt x="0" y="0"/>
                  </a:moveTo>
                  <a:cubicBezTo>
                    <a:pt x="16" y="76"/>
                    <a:pt x="37" y="331"/>
                    <a:pt x="95" y="459"/>
                  </a:cubicBezTo>
                  <a:cubicBezTo>
                    <a:pt x="153" y="587"/>
                    <a:pt x="242" y="685"/>
                    <a:pt x="348" y="768"/>
                  </a:cubicBezTo>
                  <a:cubicBezTo>
                    <a:pt x="454" y="851"/>
                    <a:pt x="595" y="912"/>
                    <a:pt x="731" y="956"/>
                  </a:cubicBezTo>
                  <a:cubicBezTo>
                    <a:pt x="867" y="1000"/>
                    <a:pt x="1074" y="1016"/>
                    <a:pt x="1164" y="1032"/>
                  </a:cubicBezTo>
                </a:path>
              </a:pathLst>
            </a:custGeom>
            <a:noFill/>
            <a:ln w="50800" cap="rnd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43">
            <a:extLst>
              <a:ext uri="{FF2B5EF4-FFF2-40B4-BE49-F238E27FC236}">
                <a16:creationId xmlns:a16="http://schemas.microsoft.com/office/drawing/2014/main" id="{EA480D4E-743C-3848-967A-758F926F504A}"/>
              </a:ext>
            </a:extLst>
          </p:cNvPr>
          <p:cNvGrpSpPr>
            <a:grpSpLocks/>
          </p:cNvGrpSpPr>
          <p:nvPr/>
        </p:nvGrpSpPr>
        <p:grpSpPr bwMode="auto">
          <a:xfrm>
            <a:off x="2224959" y="4391025"/>
            <a:ext cx="2138362" cy="2065337"/>
            <a:chOff x="1491" y="2406"/>
            <a:chExt cx="1347" cy="1301"/>
          </a:xfrm>
        </p:grpSpPr>
        <p:sp>
          <p:nvSpPr>
            <p:cNvPr id="70683" name="Line 25">
              <a:extLst>
                <a:ext uri="{FF2B5EF4-FFF2-40B4-BE49-F238E27FC236}">
                  <a16:creationId xmlns:a16="http://schemas.microsoft.com/office/drawing/2014/main" id="{FE2176D4-1435-6946-8633-1CCB46C5184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91" y="2448"/>
              <a:ext cx="120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684" name="Line 26">
              <a:extLst>
                <a:ext uri="{FF2B5EF4-FFF2-40B4-BE49-F238E27FC236}">
                  <a16:creationId xmlns:a16="http://schemas.microsoft.com/office/drawing/2014/main" id="{78BAC22C-2E4D-B14F-AB7A-0ECEF6B10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84" y="2474"/>
              <a:ext cx="0" cy="123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685" name="Oval 29">
              <a:extLst>
                <a:ext uri="{FF2B5EF4-FFF2-40B4-BE49-F238E27FC236}">
                  <a16:creationId xmlns:a16="http://schemas.microsoft.com/office/drawing/2014/main" id="{76621602-63BE-594E-87EA-AB4E725650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0" y="2406"/>
              <a:ext cx="108" cy="11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anchor="ctr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</p:grpSp>
      <p:grpSp>
        <p:nvGrpSpPr>
          <p:cNvPr id="8" name="Group 41">
            <a:extLst>
              <a:ext uri="{FF2B5EF4-FFF2-40B4-BE49-F238E27FC236}">
                <a16:creationId xmlns:a16="http://schemas.microsoft.com/office/drawing/2014/main" id="{6DAA2F22-805E-DC4C-A9F4-4CAA480744A6}"/>
              </a:ext>
            </a:extLst>
          </p:cNvPr>
          <p:cNvGrpSpPr>
            <a:grpSpLocks/>
          </p:cNvGrpSpPr>
          <p:nvPr/>
        </p:nvGrpSpPr>
        <p:grpSpPr bwMode="auto">
          <a:xfrm>
            <a:off x="2224961" y="5505452"/>
            <a:ext cx="1011238" cy="971551"/>
            <a:chOff x="1491" y="3107"/>
            <a:chExt cx="637" cy="612"/>
          </a:xfrm>
        </p:grpSpPr>
        <p:sp>
          <p:nvSpPr>
            <p:cNvPr id="70680" name="Line 19">
              <a:extLst>
                <a:ext uri="{FF2B5EF4-FFF2-40B4-BE49-F238E27FC236}">
                  <a16:creationId xmlns:a16="http://schemas.microsoft.com/office/drawing/2014/main" id="{B4579503-D99F-0E4F-93CA-093AC48D92A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4" y="3218"/>
              <a:ext cx="0" cy="50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681" name="Line 30">
              <a:extLst>
                <a:ext uri="{FF2B5EF4-FFF2-40B4-BE49-F238E27FC236}">
                  <a16:creationId xmlns:a16="http://schemas.microsoft.com/office/drawing/2014/main" id="{1FCF6DCA-1B21-D547-9549-E7DE1D7ED3A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91" y="3156"/>
              <a:ext cx="48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682" name="Oval 31">
              <a:extLst>
                <a:ext uri="{FF2B5EF4-FFF2-40B4-BE49-F238E27FC236}">
                  <a16:creationId xmlns:a16="http://schemas.microsoft.com/office/drawing/2014/main" id="{5A05F021-9996-4A4A-8DBF-7B9E6CFF0E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3" y="3107"/>
              <a:ext cx="115" cy="1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anchor="ctr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</p:grpSp>
      <p:grpSp>
        <p:nvGrpSpPr>
          <p:cNvPr id="70669" name="Group 39">
            <a:extLst>
              <a:ext uri="{FF2B5EF4-FFF2-40B4-BE49-F238E27FC236}">
                <a16:creationId xmlns:a16="http://schemas.microsoft.com/office/drawing/2014/main" id="{D7A9FA4F-21BD-B64B-B97C-2008D8511F8D}"/>
              </a:ext>
            </a:extLst>
          </p:cNvPr>
          <p:cNvGrpSpPr>
            <a:grpSpLocks/>
          </p:cNvGrpSpPr>
          <p:nvPr/>
        </p:nvGrpSpPr>
        <p:grpSpPr bwMode="auto">
          <a:xfrm>
            <a:off x="680321" y="2262187"/>
            <a:ext cx="1562099" cy="4232275"/>
            <a:chOff x="510" y="1082"/>
            <a:chExt cx="984" cy="2666"/>
          </a:xfrm>
        </p:grpSpPr>
        <p:sp>
          <p:nvSpPr>
            <p:cNvPr id="70675" name="Line 5">
              <a:extLst>
                <a:ext uri="{FF2B5EF4-FFF2-40B4-BE49-F238E27FC236}">
                  <a16:creationId xmlns:a16="http://schemas.microsoft.com/office/drawing/2014/main" id="{36F46AD2-D68F-1248-BA5E-AF8061AA170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88" y="1231"/>
              <a:ext cx="0" cy="251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676" name="Rectangle 8">
              <a:extLst>
                <a:ext uri="{FF2B5EF4-FFF2-40B4-BE49-F238E27FC236}">
                  <a16:creationId xmlns:a16="http://schemas.microsoft.com/office/drawing/2014/main" id="{61185EF3-2FE3-8243-8864-65FFD519EF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0" y="1082"/>
              <a:ext cx="753" cy="5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>
                  <a:solidFill>
                    <a:schemeClr val="tx1"/>
                  </a:solidFill>
                  <a:latin typeface="Arial" panose="020B0604020202020204" pitchFamily="34" charset="0"/>
                </a:rPr>
                <a:t>Capital</a:t>
              </a:r>
            </a:p>
            <a:p>
              <a:pPr algn="r"/>
              <a:r>
                <a:rPr lang="en-US" altLang="en-US">
                  <a:solidFill>
                    <a:schemeClr val="tx1"/>
                  </a:solidFill>
                  <a:latin typeface="Arial" panose="020B0604020202020204" pitchFamily="34" charset="0"/>
                </a:rPr>
                <a:t>(machine</a:t>
              </a:r>
            </a:p>
            <a:p>
              <a:pPr algn="r"/>
              <a:r>
                <a:rPr lang="en-US" altLang="en-US">
                  <a:solidFill>
                    <a:schemeClr val="tx1"/>
                  </a:solidFill>
                  <a:latin typeface="Arial" panose="020B0604020202020204" pitchFamily="34" charset="0"/>
                </a:rPr>
                <a:t>hours)</a:t>
              </a:r>
            </a:p>
          </p:txBody>
        </p:sp>
        <p:sp>
          <p:nvSpPr>
            <p:cNvPr id="70677" name="Rectangle 22">
              <a:extLst>
                <a:ext uri="{FF2B5EF4-FFF2-40B4-BE49-F238E27FC236}">
                  <a16:creationId xmlns:a16="http://schemas.microsoft.com/office/drawing/2014/main" id="{1F05E87F-AFFE-F74F-ACD2-91995AAC5D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" y="3005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2</a:t>
              </a:r>
            </a:p>
          </p:txBody>
        </p:sp>
        <p:sp>
          <p:nvSpPr>
            <p:cNvPr id="70678" name="Rectangle 23">
              <a:extLst>
                <a:ext uri="{FF2B5EF4-FFF2-40B4-BE49-F238E27FC236}">
                  <a16:creationId xmlns:a16="http://schemas.microsoft.com/office/drawing/2014/main" id="{39E91B22-46A8-414A-A05E-055953412B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" y="2283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4</a:t>
              </a:r>
            </a:p>
          </p:txBody>
        </p:sp>
        <p:sp>
          <p:nvSpPr>
            <p:cNvPr id="70679" name="Rectangle 32">
              <a:extLst>
                <a:ext uri="{FF2B5EF4-FFF2-40B4-BE49-F238E27FC236}">
                  <a16:creationId xmlns:a16="http://schemas.microsoft.com/office/drawing/2014/main" id="{D4E9A3A1-C507-C84F-8443-B93BB5AC8C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" y="1561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6</a:t>
              </a:r>
            </a:p>
          </p:txBody>
        </p:sp>
      </p:grpSp>
      <p:grpSp>
        <p:nvGrpSpPr>
          <p:cNvPr id="10" name="Group 44">
            <a:extLst>
              <a:ext uri="{FF2B5EF4-FFF2-40B4-BE49-F238E27FC236}">
                <a16:creationId xmlns:a16="http://schemas.microsoft.com/office/drawing/2014/main" id="{EBB972BA-79DA-AB42-A861-163DA5F5E4A3}"/>
              </a:ext>
            </a:extLst>
          </p:cNvPr>
          <p:cNvGrpSpPr>
            <a:grpSpLocks/>
          </p:cNvGrpSpPr>
          <p:nvPr/>
        </p:nvGrpSpPr>
        <p:grpSpPr bwMode="auto">
          <a:xfrm>
            <a:off x="2237659" y="3170237"/>
            <a:ext cx="3368675" cy="3301999"/>
            <a:chOff x="1491" y="1627"/>
            <a:chExt cx="2122" cy="2080"/>
          </a:xfrm>
        </p:grpSpPr>
        <p:sp>
          <p:nvSpPr>
            <p:cNvPr id="70672" name="Line 33">
              <a:extLst>
                <a:ext uri="{FF2B5EF4-FFF2-40B4-BE49-F238E27FC236}">
                  <a16:creationId xmlns:a16="http://schemas.microsoft.com/office/drawing/2014/main" id="{96131E76-B885-FB44-A047-AC5E0AAA59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91" y="1680"/>
              <a:ext cx="2009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673" name="Line 34">
              <a:extLst>
                <a:ext uri="{FF2B5EF4-FFF2-40B4-BE49-F238E27FC236}">
                  <a16:creationId xmlns:a16="http://schemas.microsoft.com/office/drawing/2014/main" id="{3E2BF0B5-4043-0345-A6EF-B711A7878A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76" y="1682"/>
              <a:ext cx="0" cy="202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674" name="Oval 35">
              <a:extLst>
                <a:ext uri="{FF2B5EF4-FFF2-40B4-BE49-F238E27FC236}">
                  <a16:creationId xmlns:a16="http://schemas.microsoft.com/office/drawing/2014/main" id="{00A5DBFF-EAA7-9047-AF85-BC050356A4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01" y="1627"/>
              <a:ext cx="112" cy="10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anchor="ctr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</p:grpSp>
      <p:sp>
        <p:nvSpPr>
          <p:cNvPr id="44" name="Rectangle 10">
            <a:extLst>
              <a:ext uri="{FF2B5EF4-FFF2-40B4-BE49-F238E27FC236}">
                <a16:creationId xmlns:a16="http://schemas.microsoft.com/office/drawing/2014/main" id="{5388B089-1813-DA4D-BFC9-6C0B457F78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16902" y="2761723"/>
            <a:ext cx="2303463" cy="1320874"/>
          </a:xfrm>
          <a:prstGeom prst="rect">
            <a:avLst/>
          </a:prstGeom>
          <a:solidFill>
            <a:srgbClr val="CCCC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ctr"/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Output doubles when all inputs are doubled</a:t>
            </a:r>
          </a:p>
          <a:p>
            <a:pPr algn="ctr"/>
            <a:endParaRPr lang="en-US" altLang="en-US" sz="20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41" name="Slide Number Placeholder 3">
            <a:extLst>
              <a:ext uri="{FF2B5EF4-FFF2-40B4-BE49-F238E27FC236}">
                <a16:creationId xmlns:a16="http://schemas.microsoft.com/office/drawing/2014/main" id="{1B7CEB7A-AA74-DF44-A958-5815A6F59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67515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4821414"/>
      </p:ext>
    </p:extLst>
  </p:cSld>
  <p:clrMapOvr>
    <a:masterClrMapping/>
  </p:clrMapOvr>
  <p:transition spd="med">
    <p:zoom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294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4922" grpId="0" animBg="1" autoUpdateAnimBg="0"/>
      <p:bldP spid="44" grpId="0" animBg="1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8" name="Rectangle 4">
            <a:extLst>
              <a:ext uri="{FF2B5EF4-FFF2-40B4-BE49-F238E27FC236}">
                <a16:creationId xmlns:a16="http://schemas.microsoft.com/office/drawing/2014/main" id="{42D0EACA-4433-574D-AD69-F947FFD85D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vert="horz" lIns="90488" tIns="44450" rIns="90488" bIns="44450" rtlCol="0" anchor="ctr">
            <a:normAutofit/>
          </a:bodyPr>
          <a:lstStyle/>
          <a:p>
            <a:pPr eaLnBrk="1" hangingPunct="1"/>
            <a:r>
              <a:rPr lang="en-US" altLang="en-US"/>
              <a:t>Returns to Scale</a:t>
            </a:r>
          </a:p>
        </p:txBody>
      </p:sp>
      <p:sp>
        <p:nvSpPr>
          <p:cNvPr id="72709" name="Line 5">
            <a:extLst>
              <a:ext uri="{FF2B5EF4-FFF2-40B4-BE49-F238E27FC236}">
                <a16:creationId xmlns:a16="http://schemas.microsoft.com/office/drawing/2014/main" id="{300F75AC-1328-5849-B336-1104BE7E0295}"/>
              </a:ext>
            </a:extLst>
          </p:cNvPr>
          <p:cNvSpPr>
            <a:spLocks noChangeShapeType="1"/>
          </p:cNvSpPr>
          <p:nvPr/>
        </p:nvSpPr>
        <p:spPr bwMode="auto">
          <a:xfrm>
            <a:off x="2079171" y="2280785"/>
            <a:ext cx="0" cy="39957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2710" name="Line 6">
            <a:extLst>
              <a:ext uri="{FF2B5EF4-FFF2-40B4-BE49-F238E27FC236}">
                <a16:creationId xmlns:a16="http://schemas.microsoft.com/office/drawing/2014/main" id="{32E8D1FA-FE7F-1744-A81E-6521AFFEF1FD}"/>
              </a:ext>
            </a:extLst>
          </p:cNvPr>
          <p:cNvSpPr>
            <a:spLocks noChangeShapeType="1"/>
          </p:cNvSpPr>
          <p:nvPr/>
        </p:nvSpPr>
        <p:spPr bwMode="auto">
          <a:xfrm>
            <a:off x="2079171" y="6276521"/>
            <a:ext cx="400685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2711" name="Rectangle 7">
            <a:extLst>
              <a:ext uri="{FF2B5EF4-FFF2-40B4-BE49-F238E27FC236}">
                <a16:creationId xmlns:a16="http://schemas.microsoft.com/office/drawing/2014/main" id="{D7F97649-84A8-D14F-9582-FA9A9D687C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32034" y="6260647"/>
            <a:ext cx="1683154" cy="36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Labor (hours)</a:t>
            </a:r>
          </a:p>
        </p:txBody>
      </p:sp>
      <p:sp>
        <p:nvSpPr>
          <p:cNvPr id="72712" name="Rectangle 8">
            <a:extLst>
              <a:ext uri="{FF2B5EF4-FFF2-40B4-BE49-F238E27FC236}">
                <a16:creationId xmlns:a16="http://schemas.microsoft.com/office/drawing/2014/main" id="{CA229999-DD3C-3B4D-AD37-EB202DD4CB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7917" y="2088697"/>
            <a:ext cx="1195842" cy="9207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Capital</a:t>
            </a:r>
          </a:p>
          <a:p>
            <a:pPr algn="r"/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(machine</a:t>
            </a:r>
          </a:p>
          <a:p>
            <a:pPr algn="r"/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hours)</a:t>
            </a:r>
          </a:p>
        </p:txBody>
      </p:sp>
      <p:sp>
        <p:nvSpPr>
          <p:cNvPr id="296969" name="Rectangle 9">
            <a:extLst>
              <a:ext uri="{FF2B5EF4-FFF2-40B4-BE49-F238E27FC236}">
                <a16:creationId xmlns:a16="http://schemas.microsoft.com/office/drawing/2014/main" id="{E078BCE9-7B9D-9843-8812-7E807155E0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4009" y="4532715"/>
            <a:ext cx="2303463" cy="1628651"/>
          </a:xfrm>
          <a:prstGeom prst="rect">
            <a:avLst/>
          </a:prstGeom>
          <a:solidFill>
            <a:srgbClr val="CCCC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Decreasing Returns:</a:t>
            </a:r>
          </a:p>
          <a:p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Isoquants get further </a:t>
            </a:r>
          </a:p>
          <a:p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apart</a:t>
            </a:r>
          </a:p>
        </p:txBody>
      </p:sp>
      <p:grpSp>
        <p:nvGrpSpPr>
          <p:cNvPr id="2" name="Group 42">
            <a:extLst>
              <a:ext uri="{FF2B5EF4-FFF2-40B4-BE49-F238E27FC236}">
                <a16:creationId xmlns:a16="http://schemas.microsoft.com/office/drawing/2014/main" id="{64E36DB9-F838-2842-9020-742E9586EE02}"/>
              </a:ext>
            </a:extLst>
          </p:cNvPr>
          <p:cNvGrpSpPr>
            <a:grpSpLocks/>
          </p:cNvGrpSpPr>
          <p:nvPr/>
        </p:nvGrpSpPr>
        <p:grpSpPr bwMode="auto">
          <a:xfrm>
            <a:off x="2434772" y="4114346"/>
            <a:ext cx="2308226" cy="1779588"/>
            <a:chOff x="1712" y="2386"/>
            <a:chExt cx="1454" cy="1121"/>
          </a:xfrm>
        </p:grpSpPr>
        <p:sp>
          <p:nvSpPr>
            <p:cNvPr id="72737" name="Freeform 11">
              <a:extLst>
                <a:ext uri="{FF2B5EF4-FFF2-40B4-BE49-F238E27FC236}">
                  <a16:creationId xmlns:a16="http://schemas.microsoft.com/office/drawing/2014/main" id="{A5B87EB2-09F2-6146-A742-5D68AC9E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2" y="2386"/>
              <a:ext cx="1164" cy="1032"/>
            </a:xfrm>
            <a:custGeom>
              <a:avLst/>
              <a:gdLst>
                <a:gd name="T0" fmla="*/ 0 w 1164"/>
                <a:gd name="T1" fmla="*/ 0 h 1032"/>
                <a:gd name="T2" fmla="*/ 95 w 1164"/>
                <a:gd name="T3" fmla="*/ 459 h 1032"/>
                <a:gd name="T4" fmla="*/ 348 w 1164"/>
                <a:gd name="T5" fmla="*/ 768 h 1032"/>
                <a:gd name="T6" fmla="*/ 731 w 1164"/>
                <a:gd name="T7" fmla="*/ 956 h 1032"/>
                <a:gd name="T8" fmla="*/ 1164 w 1164"/>
                <a:gd name="T9" fmla="*/ 1032 h 10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64"/>
                <a:gd name="T16" fmla="*/ 0 h 1032"/>
                <a:gd name="T17" fmla="*/ 1164 w 1164"/>
                <a:gd name="T18" fmla="*/ 1032 h 10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64" h="1032">
                  <a:moveTo>
                    <a:pt x="0" y="0"/>
                  </a:moveTo>
                  <a:cubicBezTo>
                    <a:pt x="16" y="76"/>
                    <a:pt x="37" y="331"/>
                    <a:pt x="95" y="459"/>
                  </a:cubicBezTo>
                  <a:cubicBezTo>
                    <a:pt x="153" y="587"/>
                    <a:pt x="242" y="685"/>
                    <a:pt x="348" y="768"/>
                  </a:cubicBezTo>
                  <a:cubicBezTo>
                    <a:pt x="454" y="851"/>
                    <a:pt x="595" y="912"/>
                    <a:pt x="731" y="956"/>
                  </a:cubicBezTo>
                  <a:cubicBezTo>
                    <a:pt x="867" y="1000"/>
                    <a:pt x="1074" y="1016"/>
                    <a:pt x="1164" y="1032"/>
                  </a:cubicBezTo>
                </a:path>
              </a:pathLst>
            </a:custGeom>
            <a:noFill/>
            <a:ln w="50800" cap="rnd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2738" name="Rectangle 12">
              <a:extLst>
                <a:ext uri="{FF2B5EF4-FFF2-40B4-BE49-F238E27FC236}">
                  <a16:creationId xmlns:a16="http://schemas.microsoft.com/office/drawing/2014/main" id="{373F0C62-6870-A041-820A-92DD524C30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1" y="3257"/>
              <a:ext cx="29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10</a:t>
              </a:r>
            </a:p>
          </p:txBody>
        </p:sp>
      </p:grpSp>
      <p:grpSp>
        <p:nvGrpSpPr>
          <p:cNvPr id="3" name="Group 41">
            <a:extLst>
              <a:ext uri="{FF2B5EF4-FFF2-40B4-BE49-F238E27FC236}">
                <a16:creationId xmlns:a16="http://schemas.microsoft.com/office/drawing/2014/main" id="{34B9DB6B-BDAC-2843-A084-184456885F59}"/>
              </a:ext>
            </a:extLst>
          </p:cNvPr>
          <p:cNvGrpSpPr>
            <a:grpSpLocks/>
          </p:cNvGrpSpPr>
          <p:nvPr/>
        </p:nvGrpSpPr>
        <p:grpSpPr bwMode="auto">
          <a:xfrm>
            <a:off x="2845934" y="3779384"/>
            <a:ext cx="2057400" cy="1909762"/>
            <a:chOff x="1971" y="2175"/>
            <a:chExt cx="1296" cy="1203"/>
          </a:xfrm>
        </p:grpSpPr>
        <p:sp>
          <p:nvSpPr>
            <p:cNvPr id="72735" name="Rectangle 13">
              <a:extLst>
                <a:ext uri="{FF2B5EF4-FFF2-40B4-BE49-F238E27FC236}">
                  <a16:creationId xmlns:a16="http://schemas.microsoft.com/office/drawing/2014/main" id="{D8468C7C-69C0-BE4C-8539-279ACCBD06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2" y="3128"/>
              <a:ext cx="11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 sz="200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72736" name="Freeform 15">
              <a:extLst>
                <a:ext uri="{FF2B5EF4-FFF2-40B4-BE49-F238E27FC236}">
                  <a16:creationId xmlns:a16="http://schemas.microsoft.com/office/drawing/2014/main" id="{7C81A201-C1D8-8A43-9BBA-9CCE8D014F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1" y="2175"/>
              <a:ext cx="1164" cy="1032"/>
            </a:xfrm>
            <a:custGeom>
              <a:avLst/>
              <a:gdLst>
                <a:gd name="T0" fmla="*/ 0 w 1164"/>
                <a:gd name="T1" fmla="*/ 0 h 1032"/>
                <a:gd name="T2" fmla="*/ 95 w 1164"/>
                <a:gd name="T3" fmla="*/ 459 h 1032"/>
                <a:gd name="T4" fmla="*/ 348 w 1164"/>
                <a:gd name="T5" fmla="*/ 768 h 1032"/>
                <a:gd name="T6" fmla="*/ 731 w 1164"/>
                <a:gd name="T7" fmla="*/ 956 h 1032"/>
                <a:gd name="T8" fmla="*/ 1164 w 1164"/>
                <a:gd name="T9" fmla="*/ 1032 h 10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64"/>
                <a:gd name="T16" fmla="*/ 0 h 1032"/>
                <a:gd name="T17" fmla="*/ 1164 w 1164"/>
                <a:gd name="T18" fmla="*/ 1032 h 10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64" h="1032">
                  <a:moveTo>
                    <a:pt x="0" y="0"/>
                  </a:moveTo>
                  <a:cubicBezTo>
                    <a:pt x="16" y="76"/>
                    <a:pt x="37" y="331"/>
                    <a:pt x="95" y="459"/>
                  </a:cubicBezTo>
                  <a:cubicBezTo>
                    <a:pt x="153" y="587"/>
                    <a:pt x="242" y="685"/>
                    <a:pt x="348" y="768"/>
                  </a:cubicBezTo>
                  <a:cubicBezTo>
                    <a:pt x="454" y="851"/>
                    <a:pt x="595" y="912"/>
                    <a:pt x="731" y="956"/>
                  </a:cubicBezTo>
                  <a:cubicBezTo>
                    <a:pt x="867" y="1000"/>
                    <a:pt x="1074" y="1016"/>
                    <a:pt x="1164" y="1032"/>
                  </a:cubicBezTo>
                </a:path>
              </a:pathLst>
            </a:custGeom>
            <a:noFill/>
            <a:ln w="50800" cap="rnd">
              <a:solidFill>
                <a:srgbClr val="FF6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38">
            <a:extLst>
              <a:ext uri="{FF2B5EF4-FFF2-40B4-BE49-F238E27FC236}">
                <a16:creationId xmlns:a16="http://schemas.microsoft.com/office/drawing/2014/main" id="{AB85BD9C-609A-CD42-8132-BF5C3D7AADD5}"/>
              </a:ext>
            </a:extLst>
          </p:cNvPr>
          <p:cNvGrpSpPr>
            <a:grpSpLocks/>
          </p:cNvGrpSpPr>
          <p:nvPr/>
        </p:nvGrpSpPr>
        <p:grpSpPr bwMode="auto">
          <a:xfrm>
            <a:off x="1763260" y="4001634"/>
            <a:ext cx="2633663" cy="2654300"/>
            <a:chOff x="1289" y="2305"/>
            <a:chExt cx="1659" cy="1672"/>
          </a:xfrm>
        </p:grpSpPr>
        <p:sp>
          <p:nvSpPr>
            <p:cNvPr id="72731" name="Rectangle 20">
              <a:extLst>
                <a:ext uri="{FF2B5EF4-FFF2-40B4-BE49-F238E27FC236}">
                  <a16:creationId xmlns:a16="http://schemas.microsoft.com/office/drawing/2014/main" id="{8CC5494C-A8FD-154B-9449-7F4A038E0D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53" y="3727"/>
              <a:ext cx="29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10</a:t>
              </a:r>
            </a:p>
          </p:txBody>
        </p:sp>
        <p:sp>
          <p:nvSpPr>
            <p:cNvPr id="72732" name="Rectangle 22">
              <a:extLst>
                <a:ext uri="{FF2B5EF4-FFF2-40B4-BE49-F238E27FC236}">
                  <a16:creationId xmlns:a16="http://schemas.microsoft.com/office/drawing/2014/main" id="{7BB5B7B8-C0A0-FF46-8A5A-2BE0D10149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" y="2305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4</a:t>
              </a:r>
            </a:p>
          </p:txBody>
        </p:sp>
        <p:sp>
          <p:nvSpPr>
            <p:cNvPr id="72733" name="Line 24">
              <a:extLst>
                <a:ext uri="{FF2B5EF4-FFF2-40B4-BE49-F238E27FC236}">
                  <a16:creationId xmlns:a16="http://schemas.microsoft.com/office/drawing/2014/main" id="{B521C9E3-DF7E-864A-A36C-3DDC34103AB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91" y="2448"/>
              <a:ext cx="120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734" name="Line 25">
              <a:extLst>
                <a:ext uri="{FF2B5EF4-FFF2-40B4-BE49-F238E27FC236}">
                  <a16:creationId xmlns:a16="http://schemas.microsoft.com/office/drawing/2014/main" id="{954643E4-A038-1A4D-9570-F5760F4239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84" y="2474"/>
              <a:ext cx="0" cy="123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" name="Group 39">
            <a:extLst>
              <a:ext uri="{FF2B5EF4-FFF2-40B4-BE49-F238E27FC236}">
                <a16:creationId xmlns:a16="http://schemas.microsoft.com/office/drawing/2014/main" id="{5786D19D-44C4-2E45-91E5-809507669C15}"/>
              </a:ext>
            </a:extLst>
          </p:cNvPr>
          <p:cNvGrpSpPr>
            <a:grpSpLocks/>
          </p:cNvGrpSpPr>
          <p:nvPr/>
        </p:nvGrpSpPr>
        <p:grpSpPr bwMode="auto">
          <a:xfrm>
            <a:off x="2118859" y="2255384"/>
            <a:ext cx="4051300" cy="3994150"/>
            <a:chOff x="1979" y="630"/>
            <a:chExt cx="2552" cy="2516"/>
          </a:xfrm>
        </p:grpSpPr>
        <p:sp>
          <p:nvSpPr>
            <p:cNvPr id="72729" name="Rectangle 26">
              <a:extLst>
                <a:ext uri="{FF2B5EF4-FFF2-40B4-BE49-F238E27FC236}">
                  <a16:creationId xmlns:a16="http://schemas.microsoft.com/office/drawing/2014/main" id="{CACF56E7-CF0B-6146-8EBE-597C3F70B8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9" y="630"/>
              <a:ext cx="23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 i="1">
                  <a:solidFill>
                    <a:schemeClr val="tx1"/>
                  </a:solidFill>
                  <a:latin typeface="Arial" panose="020B0604020202020204" pitchFamily="34" charset="0"/>
                </a:rPr>
                <a:t>A</a:t>
              </a:r>
            </a:p>
          </p:txBody>
        </p:sp>
        <p:sp>
          <p:nvSpPr>
            <p:cNvPr id="72730" name="Line 27">
              <a:extLst>
                <a:ext uri="{FF2B5EF4-FFF2-40B4-BE49-F238E27FC236}">
                  <a16:creationId xmlns:a16="http://schemas.microsoft.com/office/drawing/2014/main" id="{C43B7144-3A11-4B48-8D26-C662A304AC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9" y="878"/>
              <a:ext cx="2268" cy="2268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" name="Group 40">
            <a:extLst>
              <a:ext uri="{FF2B5EF4-FFF2-40B4-BE49-F238E27FC236}">
                <a16:creationId xmlns:a16="http://schemas.microsoft.com/office/drawing/2014/main" id="{BE769A4B-030E-5C42-81E7-4E636DC73982}"/>
              </a:ext>
            </a:extLst>
          </p:cNvPr>
          <p:cNvGrpSpPr>
            <a:grpSpLocks/>
          </p:cNvGrpSpPr>
          <p:nvPr/>
        </p:nvGrpSpPr>
        <p:grpSpPr bwMode="auto">
          <a:xfrm>
            <a:off x="3660321" y="3123747"/>
            <a:ext cx="2305050" cy="1947863"/>
            <a:chOff x="2484" y="1762"/>
            <a:chExt cx="1452" cy="1227"/>
          </a:xfrm>
        </p:grpSpPr>
        <p:sp>
          <p:nvSpPr>
            <p:cNvPr id="72726" name="Rectangle 14">
              <a:extLst>
                <a:ext uri="{FF2B5EF4-FFF2-40B4-BE49-F238E27FC236}">
                  <a16:creationId xmlns:a16="http://schemas.microsoft.com/office/drawing/2014/main" id="{28845290-35B1-3841-AD5D-0C10246811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41" y="2739"/>
              <a:ext cx="29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15</a:t>
              </a:r>
            </a:p>
          </p:txBody>
        </p:sp>
        <p:sp>
          <p:nvSpPr>
            <p:cNvPr id="72727" name="Freeform 16">
              <a:extLst>
                <a:ext uri="{FF2B5EF4-FFF2-40B4-BE49-F238E27FC236}">
                  <a16:creationId xmlns:a16="http://schemas.microsoft.com/office/drawing/2014/main" id="{51EF6E90-F884-4C42-8AE0-6CDDF7528A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84" y="1762"/>
              <a:ext cx="1164" cy="1032"/>
            </a:xfrm>
            <a:custGeom>
              <a:avLst/>
              <a:gdLst>
                <a:gd name="T0" fmla="*/ 0 w 1164"/>
                <a:gd name="T1" fmla="*/ 0 h 1032"/>
                <a:gd name="T2" fmla="*/ 95 w 1164"/>
                <a:gd name="T3" fmla="*/ 459 h 1032"/>
                <a:gd name="T4" fmla="*/ 348 w 1164"/>
                <a:gd name="T5" fmla="*/ 768 h 1032"/>
                <a:gd name="T6" fmla="*/ 731 w 1164"/>
                <a:gd name="T7" fmla="*/ 956 h 1032"/>
                <a:gd name="T8" fmla="*/ 1164 w 1164"/>
                <a:gd name="T9" fmla="*/ 1032 h 10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64"/>
                <a:gd name="T16" fmla="*/ 0 h 1032"/>
                <a:gd name="T17" fmla="*/ 1164 w 1164"/>
                <a:gd name="T18" fmla="*/ 1032 h 10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64" h="1032">
                  <a:moveTo>
                    <a:pt x="0" y="0"/>
                  </a:moveTo>
                  <a:cubicBezTo>
                    <a:pt x="16" y="76"/>
                    <a:pt x="37" y="331"/>
                    <a:pt x="95" y="459"/>
                  </a:cubicBezTo>
                  <a:cubicBezTo>
                    <a:pt x="153" y="587"/>
                    <a:pt x="242" y="685"/>
                    <a:pt x="348" y="768"/>
                  </a:cubicBezTo>
                  <a:cubicBezTo>
                    <a:pt x="454" y="851"/>
                    <a:pt x="595" y="912"/>
                    <a:pt x="731" y="956"/>
                  </a:cubicBezTo>
                  <a:cubicBezTo>
                    <a:pt x="867" y="1000"/>
                    <a:pt x="1074" y="1016"/>
                    <a:pt x="1164" y="1032"/>
                  </a:cubicBezTo>
                </a:path>
              </a:pathLst>
            </a:custGeom>
            <a:noFill/>
            <a:ln w="50800" cap="rnd">
              <a:solidFill>
                <a:srgbClr val="FF99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2728" name="Oval 28">
              <a:extLst>
                <a:ext uri="{FF2B5EF4-FFF2-40B4-BE49-F238E27FC236}">
                  <a16:creationId xmlns:a16="http://schemas.microsoft.com/office/drawing/2014/main" id="{E16244D2-7898-BE42-829A-4A2A799B57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17" y="2386"/>
              <a:ext cx="152" cy="14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anchor="ctr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</p:grpSp>
      <p:grpSp>
        <p:nvGrpSpPr>
          <p:cNvPr id="7" name="Group 37">
            <a:extLst>
              <a:ext uri="{FF2B5EF4-FFF2-40B4-BE49-F238E27FC236}">
                <a16:creationId xmlns:a16="http://schemas.microsoft.com/office/drawing/2014/main" id="{34089B97-4440-3245-8A19-F8C3B62B4312}"/>
              </a:ext>
            </a:extLst>
          </p:cNvPr>
          <p:cNvGrpSpPr>
            <a:grpSpLocks/>
          </p:cNvGrpSpPr>
          <p:nvPr/>
        </p:nvGrpSpPr>
        <p:grpSpPr bwMode="auto">
          <a:xfrm>
            <a:off x="1763260" y="5128760"/>
            <a:ext cx="1398587" cy="1497012"/>
            <a:chOff x="1289" y="3034"/>
            <a:chExt cx="881" cy="943"/>
          </a:xfrm>
        </p:grpSpPr>
        <p:sp>
          <p:nvSpPr>
            <p:cNvPr id="72721" name="Line 18">
              <a:extLst>
                <a:ext uri="{FF2B5EF4-FFF2-40B4-BE49-F238E27FC236}">
                  <a16:creationId xmlns:a16="http://schemas.microsoft.com/office/drawing/2014/main" id="{89B5933D-DC82-1045-9AC7-DA023F8CD5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4" y="3218"/>
              <a:ext cx="0" cy="50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722" name="Rectangle 19">
              <a:extLst>
                <a:ext uri="{FF2B5EF4-FFF2-40B4-BE49-F238E27FC236}">
                  <a16:creationId xmlns:a16="http://schemas.microsoft.com/office/drawing/2014/main" id="{AB9EA836-146B-8E4A-9F06-1BDD32B8D8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5" y="3727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5</a:t>
              </a:r>
            </a:p>
          </p:txBody>
        </p:sp>
        <p:sp>
          <p:nvSpPr>
            <p:cNvPr id="72723" name="Rectangle 21">
              <a:extLst>
                <a:ext uri="{FF2B5EF4-FFF2-40B4-BE49-F238E27FC236}">
                  <a16:creationId xmlns:a16="http://schemas.microsoft.com/office/drawing/2014/main" id="{CF338EE6-1FE3-7C45-9514-04442A49F4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" y="3034"/>
              <a:ext cx="205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2</a:t>
              </a:r>
            </a:p>
          </p:txBody>
        </p:sp>
        <p:sp>
          <p:nvSpPr>
            <p:cNvPr id="72724" name="Line 29">
              <a:extLst>
                <a:ext uri="{FF2B5EF4-FFF2-40B4-BE49-F238E27FC236}">
                  <a16:creationId xmlns:a16="http://schemas.microsoft.com/office/drawing/2014/main" id="{944DEE23-B942-BC49-9A40-518DE0206D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91" y="3156"/>
              <a:ext cx="48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725" name="Oval 30">
              <a:extLst>
                <a:ext uri="{FF2B5EF4-FFF2-40B4-BE49-F238E27FC236}">
                  <a16:creationId xmlns:a16="http://schemas.microsoft.com/office/drawing/2014/main" id="{280456D7-9ADF-AC48-9099-868FE3F8A1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89" y="3099"/>
              <a:ext cx="128" cy="13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anchor="ctr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</p:grpSp>
      <p:sp>
        <p:nvSpPr>
          <p:cNvPr id="35" name="Rectangle 10">
            <a:extLst>
              <a:ext uri="{FF2B5EF4-FFF2-40B4-BE49-F238E27FC236}">
                <a16:creationId xmlns:a16="http://schemas.microsoft.com/office/drawing/2014/main" id="{32A5BE9C-5F33-DA47-B802-AAB279439B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4008" y="2649084"/>
            <a:ext cx="2303463" cy="1628651"/>
          </a:xfrm>
          <a:prstGeom prst="rect">
            <a:avLst/>
          </a:prstGeom>
          <a:solidFill>
            <a:srgbClr val="CCCC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Output </a:t>
            </a:r>
            <a:r>
              <a:rPr lang="en-US" altLang="en-US" sz="2000" i="1" dirty="0">
                <a:solidFill>
                  <a:schemeClr val="tx1"/>
                </a:solidFill>
                <a:latin typeface="Arial" panose="020B0604020202020204" pitchFamily="34" charset="0"/>
              </a:rPr>
              <a:t>less than </a:t>
            </a: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doubles when all inputs are doubled</a:t>
            </a:r>
          </a:p>
          <a:p>
            <a:pPr algn="ctr"/>
            <a:endParaRPr lang="en-US" altLang="en-US" sz="20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33" name="Slide Number Placeholder 3">
            <a:extLst>
              <a:ext uri="{FF2B5EF4-FFF2-40B4-BE49-F238E27FC236}">
                <a16:creationId xmlns:a16="http://schemas.microsoft.com/office/drawing/2014/main" id="{13012708-B459-DD4E-BE05-59BAA29C1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67515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8001218"/>
      </p:ext>
    </p:extLst>
  </p:cSld>
  <p:clrMapOvr>
    <a:masterClrMapping/>
  </p:clrMapOvr>
  <p:transition spd="med">
    <p:zoom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296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969" grpId="0" animBg="1" autoUpdateAnimBg="0"/>
      <p:bldP spid="35" grpId="0" animBg="1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9EDC7-AED3-E84D-A541-A91ECD466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types of cost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9903864-8958-2840-ADB7-016E0A49CD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385899"/>
          </a:xfrm>
        </p:spPr>
        <p:txBody>
          <a:bodyPr>
            <a:normAutofit/>
          </a:bodyPr>
          <a:lstStyle/>
          <a:p>
            <a:r>
              <a:rPr lang="en-US" altLang="en-US" dirty="0"/>
              <a:t>Accounting Cost</a:t>
            </a:r>
          </a:p>
          <a:p>
            <a:pPr lvl="1"/>
            <a:r>
              <a:rPr lang="en-US" altLang="en-US" dirty="0"/>
              <a:t>Actual expenses plus depreciation charges for capital equipment</a:t>
            </a:r>
          </a:p>
          <a:p>
            <a:r>
              <a:rPr lang="en-US" altLang="en-US" dirty="0">
                <a:solidFill>
                  <a:srgbClr val="8D7DFF"/>
                </a:solidFill>
              </a:rPr>
              <a:t>Opportunity cost</a:t>
            </a:r>
            <a:endParaRPr lang="en-US" altLang="en-US" sz="800" dirty="0"/>
          </a:p>
          <a:p>
            <a:pPr lvl="1"/>
            <a:r>
              <a:rPr lang="en-US" altLang="en-US" dirty="0"/>
              <a:t>Cost associated with opportunities that are foregone when a firm’s resources are not put to their highest-value use</a:t>
            </a:r>
          </a:p>
          <a:p>
            <a:pPr lvl="1"/>
            <a:r>
              <a:rPr lang="en-US" altLang="en-US" dirty="0"/>
              <a:t>E.g. empty office rooms, parked up lorries, …?</a:t>
            </a:r>
            <a:endParaRPr lang="en-US" altLang="en-US" sz="800" dirty="0"/>
          </a:p>
          <a:p>
            <a:r>
              <a:rPr lang="en-US" altLang="en-US" dirty="0"/>
              <a:t>Economic Cost</a:t>
            </a:r>
          </a:p>
          <a:p>
            <a:pPr lvl="1"/>
            <a:r>
              <a:rPr lang="en-US" altLang="en-US" dirty="0"/>
              <a:t>Cost to a firm of utilizing economic resources in production, including </a:t>
            </a:r>
            <a:r>
              <a:rPr lang="en-US" altLang="en-US" u="sng" dirty="0"/>
              <a:t>opportunity</a:t>
            </a:r>
            <a:r>
              <a:rPr lang="en-US" altLang="en-US" dirty="0"/>
              <a:t> cost</a:t>
            </a:r>
          </a:p>
          <a:p>
            <a:r>
              <a:rPr lang="en-US" altLang="en-US" dirty="0">
                <a:solidFill>
                  <a:srgbClr val="8D7DFF"/>
                </a:solidFill>
              </a:rPr>
              <a:t>Sunk Cost</a:t>
            </a:r>
            <a:endParaRPr lang="en-US" altLang="en-US" sz="800" dirty="0"/>
          </a:p>
          <a:p>
            <a:pPr lvl="1"/>
            <a:r>
              <a:rPr lang="en-US" altLang="en-US" dirty="0"/>
              <a:t>Expenditure that has been made and cannot be recovered</a:t>
            </a:r>
            <a:endParaRPr lang="en-US" altLang="en-US" sz="800" dirty="0"/>
          </a:p>
          <a:p>
            <a:pPr lvl="1"/>
            <a:r>
              <a:rPr lang="en-US" altLang="en-US" dirty="0"/>
              <a:t>Should NOT influence a firm’s future economic decisions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5E0A47-E0AC-9E4D-87FE-74EA9735B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22</a:t>
            </a:fld>
            <a:endParaRPr lang="en-US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B9F014FD-9EA1-8F4C-AECB-B34DA6FFEFF2}"/>
              </a:ext>
            </a:extLst>
          </p:cNvPr>
          <p:cNvSpPr txBox="1">
            <a:spLocks/>
          </p:cNvSpPr>
          <p:nvPr/>
        </p:nvSpPr>
        <p:spPr>
          <a:xfrm>
            <a:off x="10729455" y="767515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3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>
              <a:defRPr/>
            </a:pPr>
            <a:fld id="{F128DC48-024A-A743-A6DF-E12A487B7308}" type="slidenum">
              <a:rPr lang="en-US" smtClean="0">
                <a:solidFill>
                  <a:prstClr val="black">
                    <a:tint val="75000"/>
                  </a:prstClr>
                </a:solidFill>
                <a:latin typeface="Trebuchet MS" panose="020B0603020202020204"/>
              </a:rPr>
              <a:pPr defTabSz="457200">
                <a:defRPr/>
              </a:pPr>
              <a:t>22</a:t>
            </a:fld>
            <a:endParaRPr lang="en-US">
              <a:solidFill>
                <a:prstClr val="black">
                  <a:tint val="75000"/>
                </a:prstClr>
              </a:solidFill>
              <a:latin typeface="Trebuchet MS" panose="020B0603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40818505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9918B-3C49-6F46-B914-D8C05472F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Breaking it 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F9881-2219-5F48-9D54-576C6CA62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360141"/>
          </a:xfrm>
        </p:spPr>
        <p:txBody>
          <a:bodyPr>
            <a:normAutofit fontScale="85000" lnSpcReduction="20000"/>
          </a:bodyPr>
          <a:lstStyle/>
          <a:p>
            <a:r>
              <a:rPr lang="en-US" altLang="en-US" dirty="0"/>
              <a:t>Total cost (TC):</a:t>
            </a:r>
            <a:endParaRPr lang="en-US" altLang="en-US" sz="800" dirty="0"/>
          </a:p>
          <a:p>
            <a:pPr marL="952500" lvl="1" indent="-552450">
              <a:buFont typeface="Wingdings" pitchFamily="2" charset="2"/>
              <a:buAutoNum type="arabicPeriod"/>
            </a:pPr>
            <a:r>
              <a:rPr lang="en-US" altLang="en-US" b="1" dirty="0"/>
              <a:t>Fixed Cost</a:t>
            </a:r>
          </a:p>
          <a:p>
            <a:pPr marL="1333500" lvl="2" indent="-476250"/>
            <a:r>
              <a:rPr lang="en-US" altLang="en-US" dirty="0"/>
              <a:t>Does not vary with the level of output</a:t>
            </a:r>
            <a:endParaRPr lang="en-US" altLang="en-US" sz="800" dirty="0"/>
          </a:p>
          <a:p>
            <a:pPr marL="952500" lvl="1" indent="-552450">
              <a:buFont typeface="Wingdings" pitchFamily="2" charset="2"/>
              <a:buAutoNum type="arabicPeriod"/>
            </a:pPr>
            <a:r>
              <a:rPr lang="en-US" altLang="en-US" b="1" dirty="0"/>
              <a:t>Variable Cost</a:t>
            </a:r>
            <a:r>
              <a:rPr lang="en-US" altLang="en-US" dirty="0"/>
              <a:t> </a:t>
            </a:r>
          </a:p>
          <a:p>
            <a:pPr marL="1333500" lvl="2" indent="-476250"/>
            <a:r>
              <a:rPr lang="en-US" altLang="en-US" dirty="0"/>
              <a:t>Cost that varies as output varies</a:t>
            </a:r>
          </a:p>
          <a:p>
            <a:r>
              <a:rPr lang="en-US" altLang="en-US" dirty="0"/>
              <a:t>Average Total Cost (ATC):</a:t>
            </a:r>
          </a:p>
          <a:p>
            <a:pPr lvl="1"/>
            <a:endParaRPr lang="en-US" altLang="en-US" sz="800" dirty="0"/>
          </a:p>
          <a:p>
            <a:pPr lvl="1"/>
            <a:r>
              <a:rPr lang="en-US" altLang="en-US" dirty="0"/>
              <a:t>Cost per unit of output</a:t>
            </a:r>
          </a:p>
          <a:p>
            <a:pPr lvl="1"/>
            <a:r>
              <a:rPr lang="en-US" altLang="en-US" dirty="0"/>
              <a:t>Also equals average fixed cost (AFC) plus average variable cost (AVC). </a:t>
            </a:r>
          </a:p>
          <a:p>
            <a:r>
              <a:rPr lang="en-US" altLang="en-US" dirty="0"/>
              <a:t>Marginal Cost (MC):</a:t>
            </a:r>
            <a:endParaRPr lang="en-US" altLang="en-US" sz="800" dirty="0"/>
          </a:p>
          <a:p>
            <a:pPr lvl="1"/>
            <a:r>
              <a:rPr lang="en-US" altLang="en-US" dirty="0"/>
              <a:t>The cost of expanding output by one unit.</a:t>
            </a:r>
            <a:endParaRPr lang="en-US" altLang="en-US" sz="800" dirty="0"/>
          </a:p>
          <a:p>
            <a:pPr lvl="1"/>
            <a:r>
              <a:rPr lang="en-US" altLang="en-US" dirty="0"/>
              <a:t>Fixed cost have no impact on marginal cost, so it can be written as:</a:t>
            </a:r>
          </a:p>
          <a:p>
            <a:pPr lvl="1"/>
            <a:endParaRPr lang="en-US" altLang="en-US" dirty="0"/>
          </a:p>
          <a:p>
            <a:pPr lvl="1"/>
            <a:endParaRPr lang="en-US" altLang="en-US" dirty="0"/>
          </a:p>
          <a:p>
            <a:pPr lvl="1"/>
            <a:endParaRPr lang="en-US" altLang="en-US" dirty="0"/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MC is the slope of the TC function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9E3C29-830D-964F-B7FF-82F542484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DC48-024A-A743-A6DF-E12A487B7308}" type="slidenum">
              <a:rPr lang="en-US" smtClean="0"/>
              <a:t>23</a:t>
            </a:fld>
            <a:endParaRPr lang="en-US"/>
          </a:p>
        </p:txBody>
      </p:sp>
      <p:graphicFrame>
        <p:nvGraphicFramePr>
          <p:cNvPr id="5" name="Object 6">
            <a:hlinkClick r:id="" action="ppaction://ole?verb=0"/>
            <a:extLst>
              <a:ext uri="{FF2B5EF4-FFF2-40B4-BE49-F238E27FC236}">
                <a16:creationId xmlns:a16="http://schemas.microsoft.com/office/drawing/2014/main" id="{6879AFB6-0268-4D40-98DB-0EB1575871D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1901518"/>
              </p:ext>
            </p:extLst>
          </p:nvPr>
        </p:nvGraphicFramePr>
        <p:xfrm>
          <a:off x="6095999" y="2336872"/>
          <a:ext cx="3685436" cy="5040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2237700" imgH="4102100" progId="Equation.3">
                  <p:embed/>
                </p:oleObj>
              </mc:Choice>
              <mc:Fallback>
                <p:oleObj name="Equation" r:id="rId2" imgW="22237700" imgH="4102100" progId="Equation.3">
                  <p:embed/>
                  <p:pic>
                    <p:nvPicPr>
                      <p:cNvPr id="23558" name="Object 6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C5C6BE8C-0817-7B4E-B64F-39E5BCE7FBA8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5999" y="2336872"/>
                        <a:ext cx="3685436" cy="504047"/>
                      </a:xfrm>
                      <a:prstGeom prst="rect">
                        <a:avLst/>
                      </a:prstGeom>
                      <a:solidFill>
                        <a:srgbClr val="CCCCFF"/>
                      </a:solidFill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2">
            <a:hlinkClick r:id="" action="ppaction://ole?verb=0"/>
            <a:extLst>
              <a:ext uri="{FF2B5EF4-FFF2-40B4-BE49-F238E27FC236}">
                <a16:creationId xmlns:a16="http://schemas.microsoft.com/office/drawing/2014/main" id="{5EAE13D8-E7AC-024E-A69D-22D155A3D73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7421254"/>
              </p:ext>
            </p:extLst>
          </p:nvPr>
        </p:nvGraphicFramePr>
        <p:xfrm>
          <a:off x="5808163" y="5455188"/>
          <a:ext cx="4309369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50317400" imgH="13169900" progId="Equation.3">
                  <p:embed/>
                </p:oleObj>
              </mc:Choice>
              <mc:Fallback>
                <p:oleObj name="Equation" r:id="rId4" imgW="50317400" imgH="13169900" progId="Equation.3">
                  <p:embed/>
                  <p:pic>
                    <p:nvPicPr>
                      <p:cNvPr id="26631" name="Object 2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CE1EEB36-07C4-C04F-958B-26B1BEF693D2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08163" y="5455188"/>
                        <a:ext cx="4309369" cy="742950"/>
                      </a:xfrm>
                      <a:prstGeom prst="rect">
                        <a:avLst/>
                      </a:prstGeom>
                      <a:solidFill>
                        <a:srgbClr val="CCCCFF"/>
                      </a:solidFill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1024">
            <a:hlinkClick r:id="" action="ppaction://ole?verb=0"/>
            <a:extLst>
              <a:ext uri="{FF2B5EF4-FFF2-40B4-BE49-F238E27FC236}">
                <a16:creationId xmlns:a16="http://schemas.microsoft.com/office/drawing/2014/main" id="{B9CB3D56-0CF9-9B4A-827C-606B82ED77F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4382595"/>
              </p:ext>
            </p:extLst>
          </p:nvPr>
        </p:nvGraphicFramePr>
        <p:xfrm>
          <a:off x="1489926" y="5455188"/>
          <a:ext cx="3997325" cy="7763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52959000" imgH="13462000" progId="Equation.3">
                  <p:embed/>
                </p:oleObj>
              </mc:Choice>
              <mc:Fallback>
                <p:oleObj name="Equation" r:id="rId6" imgW="52959000" imgH="13462000" progId="Equation.3">
                  <p:embed/>
                  <p:pic>
                    <p:nvPicPr>
                      <p:cNvPr id="26630" name="Object 1024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E4E8311A-BDAC-C340-885B-732832BE573E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89926" y="5455188"/>
                        <a:ext cx="3997325" cy="776359"/>
                      </a:xfrm>
                      <a:prstGeom prst="rect">
                        <a:avLst/>
                      </a:prstGeom>
                      <a:solidFill>
                        <a:srgbClr val="CCCCFF"/>
                      </a:solidFill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6">
            <a:hlinkClick r:id="" action="ppaction://ole?verb=0"/>
            <a:extLst>
              <a:ext uri="{FF2B5EF4-FFF2-40B4-BE49-F238E27FC236}">
                <a16:creationId xmlns:a16="http://schemas.microsoft.com/office/drawing/2014/main" id="{5DCC1518-55DE-CA44-950B-D8AE85B9791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4317255"/>
              </p:ext>
            </p:extLst>
          </p:nvPr>
        </p:nvGraphicFramePr>
        <p:xfrm>
          <a:off x="6096000" y="3637401"/>
          <a:ext cx="3685438" cy="630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39497000" imgH="9652000" progId="Equation.3">
                  <p:embed/>
                </p:oleObj>
              </mc:Choice>
              <mc:Fallback>
                <p:oleObj name="Equation" r:id="rId8" imgW="39497000" imgH="9652000" progId="Equation.3">
                  <p:embed/>
                  <p:pic>
                    <p:nvPicPr>
                      <p:cNvPr id="27654" name="Object 6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3DEA6993-96C4-CB44-B507-8C5CB46AC3B2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0" y="3637401"/>
                        <a:ext cx="3685438" cy="630104"/>
                      </a:xfrm>
                      <a:prstGeom prst="rect">
                        <a:avLst/>
                      </a:prstGeom>
                      <a:solidFill>
                        <a:srgbClr val="CCCCFF"/>
                      </a:solidFill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14">
            <a:hlinkClick r:id="" action="ppaction://ole?verb=0"/>
            <a:extLst>
              <a:ext uri="{FF2B5EF4-FFF2-40B4-BE49-F238E27FC236}">
                <a16:creationId xmlns:a16="http://schemas.microsoft.com/office/drawing/2014/main" id="{97894848-356D-5348-95D5-E6E66A70A54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90557556"/>
              </p:ext>
            </p:extLst>
          </p:nvPr>
        </p:nvGraphicFramePr>
        <p:xfrm>
          <a:off x="6095999" y="3181080"/>
          <a:ext cx="3685437" cy="4014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31889700" imgH="4102100" progId="Equation.DSMT4">
                  <p:embed/>
                </p:oleObj>
              </mc:Choice>
              <mc:Fallback>
                <p:oleObj name="Equation" r:id="rId10" imgW="31889700" imgH="4102100" progId="Equation.DSMT4">
                  <p:embed/>
                  <p:pic>
                    <p:nvPicPr>
                      <p:cNvPr id="27655" name="Object 14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2104DFB7-515F-624B-AB5C-B9FBF6BA1EA3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5999" y="3181080"/>
                        <a:ext cx="3685437" cy="401448"/>
                      </a:xfrm>
                      <a:prstGeom prst="rect">
                        <a:avLst/>
                      </a:prstGeom>
                      <a:solidFill>
                        <a:srgbClr val="CCCCFF"/>
                      </a:solidFill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0CF239C6-AEA7-E04A-8670-1BF5E2887EB0}"/>
              </a:ext>
            </a:extLst>
          </p:cNvPr>
          <p:cNvSpPr txBox="1">
            <a:spLocks/>
          </p:cNvSpPr>
          <p:nvPr/>
        </p:nvSpPr>
        <p:spPr>
          <a:xfrm>
            <a:off x="10729455" y="767515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3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>
              <a:defRPr/>
            </a:pPr>
            <a:fld id="{F128DC48-024A-A743-A6DF-E12A487B7308}" type="slidenum">
              <a:rPr lang="en-US" smtClean="0">
                <a:solidFill>
                  <a:prstClr val="black">
                    <a:tint val="75000"/>
                  </a:prstClr>
                </a:solidFill>
                <a:latin typeface="Trebuchet MS" panose="020B0603020202020204"/>
              </a:rPr>
              <a:pPr defTabSz="457200">
                <a:defRPr/>
              </a:pPr>
              <a:t>23</a:t>
            </a:fld>
            <a:endParaRPr lang="en-US">
              <a:solidFill>
                <a:prstClr val="black">
                  <a:tint val="75000"/>
                </a:prstClr>
              </a:solidFill>
              <a:latin typeface="Trebuchet MS" panose="020B0603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2340464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0">
            <a:extLst>
              <a:ext uri="{FF2B5EF4-FFF2-40B4-BE49-F238E27FC236}">
                <a16:creationId xmlns:a16="http://schemas.microsoft.com/office/drawing/2014/main" id="{1C7BC32E-5A32-D949-9DF8-0F0A103D2272}"/>
              </a:ext>
            </a:extLst>
          </p:cNvPr>
          <p:cNvSpPr txBox="1">
            <a:spLocks noChangeArrowheads="1"/>
          </p:cNvSpPr>
          <p:nvPr/>
        </p:nvSpPr>
        <p:spPr>
          <a:xfrm>
            <a:off x="949303" y="288746"/>
            <a:ext cx="7313612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3600" kern="0" dirty="0">
                <a:latin typeface="+mj-lt"/>
                <a:ea typeface="+mj-ea"/>
                <a:cs typeface="+mj-cs"/>
              </a:rPr>
              <a:t>Cost Curves for a Firm</a:t>
            </a:r>
          </a:p>
        </p:txBody>
      </p:sp>
      <p:grpSp>
        <p:nvGrpSpPr>
          <p:cNvPr id="2" name="Group 41">
            <a:extLst>
              <a:ext uri="{FF2B5EF4-FFF2-40B4-BE49-F238E27FC236}">
                <a16:creationId xmlns:a16="http://schemas.microsoft.com/office/drawing/2014/main" id="{3EC2DD82-DF19-974F-B92F-56A0BA55C7F7}"/>
              </a:ext>
            </a:extLst>
          </p:cNvPr>
          <p:cNvGrpSpPr>
            <a:grpSpLocks/>
          </p:cNvGrpSpPr>
          <p:nvPr/>
        </p:nvGrpSpPr>
        <p:grpSpPr bwMode="auto">
          <a:xfrm>
            <a:off x="1562015" y="1519059"/>
            <a:ext cx="4547646" cy="2539210"/>
            <a:chOff x="522288" y="1431925"/>
            <a:chExt cx="8966202" cy="5076827"/>
          </a:xfrm>
        </p:grpSpPr>
        <p:grpSp>
          <p:nvGrpSpPr>
            <p:cNvPr id="34870" name="Group 52">
              <a:extLst>
                <a:ext uri="{FF2B5EF4-FFF2-40B4-BE49-F238E27FC236}">
                  <a16:creationId xmlns:a16="http://schemas.microsoft.com/office/drawing/2014/main" id="{6ABCD46A-2196-2749-9948-1499F5D874A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2288" y="1676400"/>
              <a:ext cx="8966202" cy="4832352"/>
              <a:chOff x="329" y="1056"/>
              <a:chExt cx="5648" cy="3044"/>
            </a:xfrm>
          </p:grpSpPr>
          <p:sp>
            <p:nvSpPr>
              <p:cNvPr id="34882" name="Line 8">
                <a:extLst>
                  <a:ext uri="{FF2B5EF4-FFF2-40B4-BE49-F238E27FC236}">
                    <a16:creationId xmlns:a16="http://schemas.microsoft.com/office/drawing/2014/main" id="{92D73B9D-ADD8-9A43-B750-00DE406C50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92" y="1098"/>
                <a:ext cx="0" cy="268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4883" name="Line 9">
                <a:extLst>
                  <a:ext uri="{FF2B5EF4-FFF2-40B4-BE49-F238E27FC236}">
                    <a16:creationId xmlns:a16="http://schemas.microsoft.com/office/drawing/2014/main" id="{E9C82974-D536-614C-ADB3-3A8943FD67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95" y="3768"/>
                <a:ext cx="3717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4884" name="Rectangle 10">
                <a:extLst>
                  <a:ext uri="{FF2B5EF4-FFF2-40B4-BE49-F238E27FC236}">
                    <a16:creationId xmlns:a16="http://schemas.microsoft.com/office/drawing/2014/main" id="{21A62DFA-B3BF-8F4E-9943-38F20CBEA9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26" y="3708"/>
                <a:ext cx="751" cy="3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Output</a:t>
                </a:r>
              </a:p>
            </p:txBody>
          </p:sp>
          <p:sp>
            <p:nvSpPr>
              <p:cNvPr id="34885" name="Rectangle 11">
                <a:extLst>
                  <a:ext uri="{FF2B5EF4-FFF2-40B4-BE49-F238E27FC236}">
                    <a16:creationId xmlns:a16="http://schemas.microsoft.com/office/drawing/2014/main" id="{CCDEE339-EA45-A244-A8C0-8BDF690A37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9" y="1056"/>
                <a:ext cx="659" cy="69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pPr algn="r"/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Cost</a:t>
                </a:r>
              </a:p>
              <a:p>
                <a:pPr algn="r"/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($ per</a:t>
                </a:r>
              </a:p>
              <a:p>
                <a:pPr algn="r"/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year)</a:t>
                </a:r>
              </a:p>
            </p:txBody>
          </p:sp>
          <p:sp>
            <p:nvSpPr>
              <p:cNvPr id="34886" name="Rectangle 12">
                <a:extLst>
                  <a:ext uri="{FF2B5EF4-FFF2-40B4-BE49-F238E27FC236}">
                    <a16:creationId xmlns:a16="http://schemas.microsoft.com/office/drawing/2014/main" id="{75E8A43A-240F-2F4A-82A0-6FC3F715EC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3103"/>
                <a:ext cx="490" cy="3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100</a:t>
                </a:r>
              </a:p>
            </p:txBody>
          </p:sp>
          <p:sp>
            <p:nvSpPr>
              <p:cNvPr id="34887" name="Rectangle 13">
                <a:extLst>
                  <a:ext uri="{FF2B5EF4-FFF2-40B4-BE49-F238E27FC236}">
                    <a16:creationId xmlns:a16="http://schemas.microsoft.com/office/drawing/2014/main" id="{717AE57F-8B4B-4D4C-8475-5327A228BC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6" y="2294"/>
                <a:ext cx="490" cy="3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200</a:t>
                </a:r>
              </a:p>
            </p:txBody>
          </p:sp>
          <p:sp>
            <p:nvSpPr>
              <p:cNvPr id="34888" name="Rectangle 14">
                <a:extLst>
                  <a:ext uri="{FF2B5EF4-FFF2-40B4-BE49-F238E27FC236}">
                    <a16:creationId xmlns:a16="http://schemas.microsoft.com/office/drawing/2014/main" id="{61C49CBB-9D76-4046-81F3-8E57B14846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5" y="1770"/>
                <a:ext cx="490" cy="3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300</a:t>
                </a:r>
              </a:p>
            </p:txBody>
          </p:sp>
          <p:sp>
            <p:nvSpPr>
              <p:cNvPr id="34889" name="Rectangle 15">
                <a:extLst>
                  <a:ext uri="{FF2B5EF4-FFF2-40B4-BE49-F238E27FC236}">
                    <a16:creationId xmlns:a16="http://schemas.microsoft.com/office/drawing/2014/main" id="{81A72C74-21FD-4948-9B3D-B79EE6A99B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5" y="1247"/>
                <a:ext cx="490" cy="3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400</a:t>
                </a:r>
              </a:p>
            </p:txBody>
          </p:sp>
          <p:sp>
            <p:nvSpPr>
              <p:cNvPr id="34890" name="Rectangle 16">
                <a:extLst>
                  <a:ext uri="{FF2B5EF4-FFF2-40B4-BE49-F238E27FC236}">
                    <a16:creationId xmlns:a16="http://schemas.microsoft.com/office/drawing/2014/main" id="{CF909AFE-5762-4B4C-AB26-9A8B6CCD64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" y="3793"/>
                <a:ext cx="315" cy="3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0</a:t>
                </a:r>
              </a:p>
            </p:txBody>
          </p:sp>
          <p:sp>
            <p:nvSpPr>
              <p:cNvPr id="34891" name="Rectangle 17">
                <a:extLst>
                  <a:ext uri="{FF2B5EF4-FFF2-40B4-BE49-F238E27FC236}">
                    <a16:creationId xmlns:a16="http://schemas.microsoft.com/office/drawing/2014/main" id="{4581FBD5-1687-5F49-BAAA-A5F009713C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9" y="3793"/>
                <a:ext cx="315" cy="3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1</a:t>
                </a:r>
              </a:p>
            </p:txBody>
          </p:sp>
          <p:sp>
            <p:nvSpPr>
              <p:cNvPr id="34892" name="Rectangle 18">
                <a:extLst>
                  <a:ext uri="{FF2B5EF4-FFF2-40B4-BE49-F238E27FC236}">
                    <a16:creationId xmlns:a16="http://schemas.microsoft.com/office/drawing/2014/main" id="{9874D579-705D-B742-A563-D730D6EE3E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01" y="3793"/>
                <a:ext cx="315" cy="3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2</a:t>
                </a:r>
              </a:p>
            </p:txBody>
          </p:sp>
          <p:sp>
            <p:nvSpPr>
              <p:cNvPr id="34893" name="Rectangle 19">
                <a:extLst>
                  <a:ext uri="{FF2B5EF4-FFF2-40B4-BE49-F238E27FC236}">
                    <a16:creationId xmlns:a16="http://schemas.microsoft.com/office/drawing/2014/main" id="{1D27B43F-7087-8243-94A7-2CFD46A8CB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53" y="3793"/>
                <a:ext cx="315" cy="3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3</a:t>
                </a:r>
              </a:p>
            </p:txBody>
          </p:sp>
          <p:sp>
            <p:nvSpPr>
              <p:cNvPr id="34894" name="Rectangle 20">
                <a:extLst>
                  <a:ext uri="{FF2B5EF4-FFF2-40B4-BE49-F238E27FC236}">
                    <a16:creationId xmlns:a16="http://schemas.microsoft.com/office/drawing/2014/main" id="{DBBC0CA0-5579-214E-84D4-8826A66E43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5" y="3793"/>
                <a:ext cx="315" cy="3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4</a:t>
                </a:r>
              </a:p>
            </p:txBody>
          </p:sp>
          <p:sp>
            <p:nvSpPr>
              <p:cNvPr id="34895" name="Rectangle 21">
                <a:extLst>
                  <a:ext uri="{FF2B5EF4-FFF2-40B4-BE49-F238E27FC236}">
                    <a16:creationId xmlns:a16="http://schemas.microsoft.com/office/drawing/2014/main" id="{35E463B4-1A36-EA41-A3C6-1D6154BF0D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7" y="3793"/>
                <a:ext cx="315" cy="3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5</a:t>
                </a:r>
              </a:p>
            </p:txBody>
          </p:sp>
          <p:sp>
            <p:nvSpPr>
              <p:cNvPr id="34896" name="Rectangle 22">
                <a:extLst>
                  <a:ext uri="{FF2B5EF4-FFF2-40B4-BE49-F238E27FC236}">
                    <a16:creationId xmlns:a16="http://schemas.microsoft.com/office/drawing/2014/main" id="{9CAE3AA9-1D7A-0B49-B09B-0C460FA54E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09" y="3793"/>
                <a:ext cx="315" cy="3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6</a:t>
                </a:r>
              </a:p>
            </p:txBody>
          </p:sp>
          <p:sp>
            <p:nvSpPr>
              <p:cNvPr id="34897" name="Rectangle 23">
                <a:extLst>
                  <a:ext uri="{FF2B5EF4-FFF2-40B4-BE49-F238E27FC236}">
                    <a16:creationId xmlns:a16="http://schemas.microsoft.com/office/drawing/2014/main" id="{CBC30433-0E02-7D43-A531-C239CBE64D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60" y="3793"/>
                <a:ext cx="315" cy="3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7</a:t>
                </a:r>
              </a:p>
            </p:txBody>
          </p:sp>
          <p:sp>
            <p:nvSpPr>
              <p:cNvPr id="34898" name="Rectangle 24">
                <a:extLst>
                  <a:ext uri="{FF2B5EF4-FFF2-40B4-BE49-F238E27FC236}">
                    <a16:creationId xmlns:a16="http://schemas.microsoft.com/office/drawing/2014/main" id="{EE03F545-FD21-C449-984C-321EA6094D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12" y="3793"/>
                <a:ext cx="315" cy="3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8</a:t>
                </a:r>
              </a:p>
            </p:txBody>
          </p:sp>
          <p:sp>
            <p:nvSpPr>
              <p:cNvPr id="34899" name="Rectangle 25">
                <a:extLst>
                  <a:ext uri="{FF2B5EF4-FFF2-40B4-BE49-F238E27FC236}">
                    <a16:creationId xmlns:a16="http://schemas.microsoft.com/office/drawing/2014/main" id="{7CFDAB39-113D-014E-BFDE-1477FD7D38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64" y="3793"/>
                <a:ext cx="315" cy="3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9</a:t>
                </a:r>
              </a:p>
            </p:txBody>
          </p:sp>
          <p:sp>
            <p:nvSpPr>
              <p:cNvPr id="34900" name="Rectangle 26">
                <a:extLst>
                  <a:ext uri="{FF2B5EF4-FFF2-40B4-BE49-F238E27FC236}">
                    <a16:creationId xmlns:a16="http://schemas.microsoft.com/office/drawing/2014/main" id="{45349125-19CE-634A-985F-A3489E1230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16" y="3793"/>
                <a:ext cx="402" cy="3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10</a:t>
                </a:r>
              </a:p>
            </p:txBody>
          </p:sp>
          <p:sp>
            <p:nvSpPr>
              <p:cNvPr id="34901" name="Rectangle 27">
                <a:extLst>
                  <a:ext uri="{FF2B5EF4-FFF2-40B4-BE49-F238E27FC236}">
                    <a16:creationId xmlns:a16="http://schemas.microsoft.com/office/drawing/2014/main" id="{C1A3ED32-B882-EC46-8A8D-F13BA6B214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64" y="3793"/>
                <a:ext cx="402" cy="3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11</a:t>
                </a:r>
              </a:p>
            </p:txBody>
          </p:sp>
          <p:sp>
            <p:nvSpPr>
              <p:cNvPr id="34902" name="Rectangle 28">
                <a:extLst>
                  <a:ext uri="{FF2B5EF4-FFF2-40B4-BE49-F238E27FC236}">
                    <a16:creationId xmlns:a16="http://schemas.microsoft.com/office/drawing/2014/main" id="{65B61C71-CCCB-8F4E-B1F2-8A7224FF40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12" y="3793"/>
                <a:ext cx="402" cy="3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12</a:t>
                </a:r>
              </a:p>
            </p:txBody>
          </p:sp>
          <p:sp>
            <p:nvSpPr>
              <p:cNvPr id="34903" name="Rectangle 29">
                <a:extLst>
                  <a:ext uri="{FF2B5EF4-FFF2-40B4-BE49-F238E27FC236}">
                    <a16:creationId xmlns:a16="http://schemas.microsoft.com/office/drawing/2014/main" id="{5640CEC5-AAF2-8346-A054-0236AE7D7D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60" y="3793"/>
                <a:ext cx="402" cy="3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13</a:t>
                </a:r>
              </a:p>
            </p:txBody>
          </p:sp>
        </p:grpSp>
        <p:grpSp>
          <p:nvGrpSpPr>
            <p:cNvPr id="34871" name="Group 63">
              <a:extLst>
                <a:ext uri="{FF2B5EF4-FFF2-40B4-BE49-F238E27FC236}">
                  <a16:creationId xmlns:a16="http://schemas.microsoft.com/office/drawing/2014/main" id="{4F453FD9-EBE3-384C-916A-1C77333DDC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98688" y="2055813"/>
              <a:ext cx="5121274" cy="3959225"/>
              <a:chOff x="1385" y="1295"/>
              <a:chExt cx="3226" cy="2494"/>
            </a:xfrm>
          </p:grpSpPr>
          <p:sp>
            <p:nvSpPr>
              <p:cNvPr id="34880" name="Freeform 44">
                <a:extLst>
                  <a:ext uri="{FF2B5EF4-FFF2-40B4-BE49-F238E27FC236}">
                    <a16:creationId xmlns:a16="http://schemas.microsoft.com/office/drawing/2014/main" id="{9ACB2711-D9FA-074C-BC76-FC525B0168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5" y="1429"/>
                <a:ext cx="2808" cy="2360"/>
              </a:xfrm>
              <a:custGeom>
                <a:avLst/>
                <a:gdLst>
                  <a:gd name="T0" fmla="*/ 12 w 2757"/>
                  <a:gd name="T1" fmla="*/ 2954 h 2329"/>
                  <a:gd name="T2" fmla="*/ 88 w 2757"/>
                  <a:gd name="T3" fmla="*/ 2753 h 2329"/>
                  <a:gd name="T4" fmla="*/ 576 w 2757"/>
                  <a:gd name="T5" fmla="*/ 2403 h 2329"/>
                  <a:gd name="T6" fmla="*/ 2783 w 2757"/>
                  <a:gd name="T7" fmla="*/ 1331 h 2329"/>
                  <a:gd name="T8" fmla="*/ 3835 w 2757"/>
                  <a:gd name="T9" fmla="*/ 0 h 23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57"/>
                  <a:gd name="T16" fmla="*/ 0 h 2329"/>
                  <a:gd name="T17" fmla="*/ 2757 w 2757"/>
                  <a:gd name="T18" fmla="*/ 2329 h 23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57" h="2329">
                    <a:moveTo>
                      <a:pt x="12" y="2329"/>
                    </a:moveTo>
                    <a:cubicBezTo>
                      <a:pt x="21" y="2303"/>
                      <a:pt x="0" y="2243"/>
                      <a:pt x="67" y="2170"/>
                    </a:cubicBezTo>
                    <a:cubicBezTo>
                      <a:pt x="134" y="2097"/>
                      <a:pt x="92" y="2080"/>
                      <a:pt x="414" y="1893"/>
                    </a:cubicBezTo>
                    <a:cubicBezTo>
                      <a:pt x="736" y="1706"/>
                      <a:pt x="1609" y="1364"/>
                      <a:pt x="2000" y="1049"/>
                    </a:cubicBezTo>
                    <a:cubicBezTo>
                      <a:pt x="2391" y="734"/>
                      <a:pt x="2599" y="218"/>
                      <a:pt x="2757" y="0"/>
                    </a:cubicBezTo>
                  </a:path>
                </a:pathLst>
              </a:custGeom>
              <a:noFill/>
              <a:ln w="50800" cap="rnd">
                <a:solidFill>
                  <a:srgbClr val="9933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4881" name="Rectangle 32">
                <a:extLst>
                  <a:ext uri="{FF2B5EF4-FFF2-40B4-BE49-F238E27FC236}">
                    <a16:creationId xmlns:a16="http://schemas.microsoft.com/office/drawing/2014/main" id="{D801937D-12B3-6C48-915F-E8A2040E45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63" y="1295"/>
                <a:ext cx="448" cy="3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VC</a:t>
                </a:r>
              </a:p>
            </p:txBody>
          </p:sp>
        </p:grpSp>
        <p:grpSp>
          <p:nvGrpSpPr>
            <p:cNvPr id="34872" name="Group 62">
              <a:extLst>
                <a:ext uri="{FF2B5EF4-FFF2-40B4-BE49-F238E27FC236}">
                  <a16:creationId xmlns:a16="http://schemas.microsoft.com/office/drawing/2014/main" id="{CC2710F6-D84A-574F-9DFC-9221436C776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98688" y="1431925"/>
              <a:ext cx="4832350" cy="4119563"/>
              <a:chOff x="1385" y="902"/>
              <a:chExt cx="3044" cy="2595"/>
            </a:xfrm>
          </p:grpSpPr>
          <p:sp>
            <p:nvSpPr>
              <p:cNvPr id="34878" name="Freeform 43">
                <a:extLst>
                  <a:ext uri="{FF2B5EF4-FFF2-40B4-BE49-F238E27FC236}">
                    <a16:creationId xmlns:a16="http://schemas.microsoft.com/office/drawing/2014/main" id="{C35941B2-7AF4-3E41-98D5-435F531FF7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5" y="1168"/>
                <a:ext cx="2757" cy="2329"/>
              </a:xfrm>
              <a:custGeom>
                <a:avLst/>
                <a:gdLst>
                  <a:gd name="T0" fmla="*/ 12 w 2757"/>
                  <a:gd name="T1" fmla="*/ 2329 h 2329"/>
                  <a:gd name="T2" fmla="*/ 67 w 2757"/>
                  <a:gd name="T3" fmla="*/ 2170 h 2329"/>
                  <a:gd name="T4" fmla="*/ 414 w 2757"/>
                  <a:gd name="T5" fmla="*/ 1893 h 2329"/>
                  <a:gd name="T6" fmla="*/ 2000 w 2757"/>
                  <a:gd name="T7" fmla="*/ 1049 h 2329"/>
                  <a:gd name="T8" fmla="*/ 2757 w 2757"/>
                  <a:gd name="T9" fmla="*/ 0 h 23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57"/>
                  <a:gd name="T16" fmla="*/ 0 h 2329"/>
                  <a:gd name="T17" fmla="*/ 2757 w 2757"/>
                  <a:gd name="T18" fmla="*/ 2329 h 23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57" h="2329">
                    <a:moveTo>
                      <a:pt x="12" y="2329"/>
                    </a:moveTo>
                    <a:cubicBezTo>
                      <a:pt x="21" y="2303"/>
                      <a:pt x="0" y="2243"/>
                      <a:pt x="67" y="2170"/>
                    </a:cubicBezTo>
                    <a:cubicBezTo>
                      <a:pt x="134" y="2097"/>
                      <a:pt x="92" y="2080"/>
                      <a:pt x="414" y="1893"/>
                    </a:cubicBezTo>
                    <a:cubicBezTo>
                      <a:pt x="736" y="1706"/>
                      <a:pt x="1609" y="1364"/>
                      <a:pt x="2000" y="1049"/>
                    </a:cubicBezTo>
                    <a:cubicBezTo>
                      <a:pt x="2391" y="734"/>
                      <a:pt x="2599" y="218"/>
                      <a:pt x="2757" y="0"/>
                    </a:cubicBezTo>
                  </a:path>
                </a:pathLst>
              </a:custGeom>
              <a:noFill/>
              <a:ln w="50800" cap="rnd">
                <a:solidFill>
                  <a:srgbClr val="0033CC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4879" name="Rectangle 40">
                <a:extLst>
                  <a:ext uri="{FF2B5EF4-FFF2-40B4-BE49-F238E27FC236}">
                    <a16:creationId xmlns:a16="http://schemas.microsoft.com/office/drawing/2014/main" id="{60DA4138-EFEE-2F4B-83A0-4E8AA2BC63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89" y="902"/>
                <a:ext cx="440" cy="3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TC</a:t>
                </a:r>
              </a:p>
            </p:txBody>
          </p:sp>
        </p:grpSp>
        <p:grpSp>
          <p:nvGrpSpPr>
            <p:cNvPr id="34873" name="Group 61">
              <a:extLst>
                <a:ext uri="{FF2B5EF4-FFF2-40B4-BE49-F238E27FC236}">
                  <a16:creationId xmlns:a16="http://schemas.microsoft.com/office/drawing/2014/main" id="{7293633A-952D-C14A-976B-4AE98840A9F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93863" y="5259393"/>
              <a:ext cx="7181849" cy="579438"/>
              <a:chOff x="1067" y="3313"/>
              <a:chExt cx="4524" cy="365"/>
            </a:xfrm>
          </p:grpSpPr>
          <p:grpSp>
            <p:nvGrpSpPr>
              <p:cNvPr id="34874" name="Group 48">
                <a:extLst>
                  <a:ext uri="{FF2B5EF4-FFF2-40B4-BE49-F238E27FC236}">
                    <a16:creationId xmlns:a16="http://schemas.microsoft.com/office/drawing/2014/main" id="{0B3D6D77-BC45-774F-A324-F8977F5C5A4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410" y="3313"/>
                <a:ext cx="4181" cy="307"/>
                <a:chOff x="1410" y="3313"/>
                <a:chExt cx="4181" cy="307"/>
              </a:xfrm>
            </p:grpSpPr>
            <p:sp>
              <p:nvSpPr>
                <p:cNvPr id="34876" name="Line 30">
                  <a:extLst>
                    <a:ext uri="{FF2B5EF4-FFF2-40B4-BE49-F238E27FC236}">
                      <a16:creationId xmlns:a16="http://schemas.microsoft.com/office/drawing/2014/main" id="{E39F0EB4-9D47-0641-9810-06DDC63913F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410" y="3504"/>
                  <a:ext cx="3566" cy="0"/>
                </a:xfrm>
                <a:prstGeom prst="line">
                  <a:avLst/>
                </a:prstGeom>
                <a:noFill/>
                <a:ln w="50800">
                  <a:solidFill>
                    <a:schemeClr val="hlink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4877" name="Rectangle 31">
                  <a:extLst>
                    <a:ext uri="{FF2B5EF4-FFF2-40B4-BE49-F238E27FC236}">
                      <a16:creationId xmlns:a16="http://schemas.microsoft.com/office/drawing/2014/main" id="{B12DC112-69C3-1D4C-9972-6CCE17ACC93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41" y="3313"/>
                  <a:ext cx="550" cy="3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0488" tIns="44450" rIns="90488" bIns="44450">
                  <a:spAutoFit/>
                </a:bodyPr>
                <a:lstStyle>
                  <a:lvl1pPr>
                    <a:defRPr sz="2900" b="1">
                      <a:solidFill>
                        <a:srgbClr val="8D7DFF"/>
                      </a:solidFill>
                      <a:latin typeface="Verdana" panose="020B0604030504040204" pitchFamily="34" charset="0"/>
                    </a:defRPr>
                  </a:lvl1pPr>
                  <a:lvl2pPr marL="742950" indent="-285750">
                    <a:defRPr sz="2900" b="1">
                      <a:solidFill>
                        <a:srgbClr val="8D7DFF"/>
                      </a:solidFill>
                      <a:latin typeface="Verdana" panose="020B0604030504040204" pitchFamily="34" charset="0"/>
                    </a:defRPr>
                  </a:lvl2pPr>
                  <a:lvl3pPr marL="1143000" indent="-228600">
                    <a:defRPr sz="2900" b="1">
                      <a:solidFill>
                        <a:srgbClr val="8D7DFF"/>
                      </a:solidFill>
                      <a:latin typeface="Verdana" panose="020B0604030504040204" pitchFamily="34" charset="0"/>
                    </a:defRPr>
                  </a:lvl3pPr>
                  <a:lvl4pPr marL="1600200" indent="-228600">
                    <a:defRPr sz="2900" b="1">
                      <a:solidFill>
                        <a:srgbClr val="8D7DFF"/>
                      </a:solidFill>
                      <a:latin typeface="Verdana" panose="020B0604030504040204" pitchFamily="34" charset="0"/>
                    </a:defRPr>
                  </a:lvl4pPr>
                  <a:lvl5pPr marL="2057400" indent="-228600">
                    <a:defRPr sz="2900" b="1">
                      <a:solidFill>
                        <a:srgbClr val="8D7DFF"/>
                      </a:solidFill>
                      <a:latin typeface="Verdana" panose="020B060403050404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900" b="1">
                      <a:solidFill>
                        <a:srgbClr val="8D7DFF"/>
                      </a:solidFill>
                      <a:latin typeface="Verdana" panose="020B060403050404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900" b="1">
                      <a:solidFill>
                        <a:srgbClr val="8D7DFF"/>
                      </a:solidFill>
                      <a:latin typeface="Verdana" panose="020B060403050404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900" b="1">
                      <a:solidFill>
                        <a:srgbClr val="8D7DFF"/>
                      </a:solidFill>
                      <a:latin typeface="Verdana" panose="020B060403050404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900" b="1">
                      <a:solidFill>
                        <a:srgbClr val="8D7DFF"/>
                      </a:solidFill>
                      <a:latin typeface="Verdana" panose="020B0604030504040204" pitchFamily="34" charset="0"/>
                    </a:defRPr>
                  </a:lvl9pPr>
                </a:lstStyle>
                <a:p>
                  <a:r>
                    <a:rPr lang="en-US" altLang="en-US" sz="1000">
                      <a:solidFill>
                        <a:schemeClr val="tx1"/>
                      </a:solidFill>
                      <a:latin typeface="Arial" panose="020B0604020202020204" pitchFamily="34" charset="0"/>
                    </a:rPr>
                    <a:t>FC</a:t>
                  </a:r>
                </a:p>
              </p:txBody>
            </p:sp>
          </p:grpSp>
          <p:sp>
            <p:nvSpPr>
              <p:cNvPr id="34875" name="Text Box 54">
                <a:extLst>
                  <a:ext uri="{FF2B5EF4-FFF2-40B4-BE49-F238E27FC236}">
                    <a16:creationId xmlns:a16="http://schemas.microsoft.com/office/drawing/2014/main" id="{54FC0893-8FC1-434B-B31E-783ED982F8B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067" y="3368"/>
                <a:ext cx="405" cy="3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50</a:t>
                </a:r>
              </a:p>
            </p:txBody>
          </p:sp>
        </p:grpSp>
      </p:grpSp>
      <p:cxnSp>
        <p:nvCxnSpPr>
          <p:cNvPr id="7179" name="Straight Connector 60">
            <a:extLst>
              <a:ext uri="{FF2B5EF4-FFF2-40B4-BE49-F238E27FC236}">
                <a16:creationId xmlns:a16="http://schemas.microsoft.com/office/drawing/2014/main" id="{4E288C86-937A-754D-8874-3CE80CB1F499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2422503" y="2347735"/>
            <a:ext cx="2381250" cy="1455737"/>
          </a:xfrm>
          <a:prstGeom prst="line">
            <a:avLst/>
          </a:prstGeom>
          <a:noFill/>
          <a:ln w="22225" algn="ctr">
            <a:solidFill>
              <a:schemeClr val="tx1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80" name="Straight Connector 61">
            <a:extLst>
              <a:ext uri="{FF2B5EF4-FFF2-40B4-BE49-F238E27FC236}">
                <a16:creationId xmlns:a16="http://schemas.microsoft.com/office/drawing/2014/main" id="{7E1134F6-CAD9-554A-AB99-ED029FC59CF5}"/>
              </a:ext>
            </a:extLst>
          </p:cNvPr>
          <p:cNvCxnSpPr>
            <a:cxnSpLocks noChangeShapeType="1"/>
            <a:stCxn id="34861" idx="0"/>
          </p:cNvCxnSpPr>
          <p:nvPr/>
        </p:nvCxnSpPr>
        <p:spPr bwMode="auto">
          <a:xfrm flipV="1">
            <a:off x="3888014" y="2652535"/>
            <a:ext cx="10864" cy="3556818"/>
          </a:xfrm>
          <a:prstGeom prst="line">
            <a:avLst/>
          </a:prstGeom>
          <a:noFill/>
          <a:ln w="12700" algn="ctr">
            <a:solidFill>
              <a:srgbClr val="FF000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81" name="Oval 36">
            <a:extLst>
              <a:ext uri="{FF2B5EF4-FFF2-40B4-BE49-F238E27FC236}">
                <a16:creationId xmlns:a16="http://schemas.microsoft.com/office/drawing/2014/main" id="{D0745D81-DA52-0F4A-8EDF-4B0ECA52B1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9666" y="2841446"/>
            <a:ext cx="106363" cy="103188"/>
          </a:xfrm>
          <a:prstGeom prst="ellipse">
            <a:avLst/>
          </a:prstGeom>
          <a:solidFill>
            <a:schemeClr val="tx1"/>
          </a:solidFill>
          <a:ln w="63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 sz="2200"/>
          </a:p>
        </p:txBody>
      </p:sp>
      <p:sp>
        <p:nvSpPr>
          <p:cNvPr id="7182" name="Rectangle 13">
            <a:extLst>
              <a:ext uri="{FF2B5EF4-FFF2-40B4-BE49-F238E27FC236}">
                <a16:creationId xmlns:a16="http://schemas.microsoft.com/office/drawing/2014/main" id="{3EB99F1D-EF93-4B43-BA00-4D924A2F87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05003" y="2777946"/>
            <a:ext cx="393700" cy="242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1000">
                <a:solidFill>
                  <a:schemeClr val="tx1"/>
                </a:solidFill>
                <a:latin typeface="Arial" panose="020B0604020202020204" pitchFamily="34" charset="0"/>
              </a:rPr>
              <a:t>175</a:t>
            </a:r>
          </a:p>
        </p:txBody>
      </p:sp>
      <p:cxnSp>
        <p:nvCxnSpPr>
          <p:cNvPr id="7183" name="Straight Connector 66">
            <a:extLst>
              <a:ext uri="{FF2B5EF4-FFF2-40B4-BE49-F238E27FC236}">
                <a16:creationId xmlns:a16="http://schemas.microsoft.com/office/drawing/2014/main" id="{3A65985D-1055-A543-A108-B49B18DFD0E9}"/>
              </a:ext>
            </a:extLst>
          </p:cNvPr>
          <p:cNvCxnSpPr>
            <a:cxnSpLocks noChangeShapeType="1"/>
            <a:stCxn id="7182" idx="3"/>
            <a:endCxn id="7181" idx="2"/>
          </p:cNvCxnSpPr>
          <p:nvPr/>
        </p:nvCxnSpPr>
        <p:spPr bwMode="auto">
          <a:xfrm flipV="1">
            <a:off x="2498703" y="2893834"/>
            <a:ext cx="1350962" cy="6350"/>
          </a:xfrm>
          <a:prstGeom prst="line">
            <a:avLst/>
          </a:prstGeom>
          <a:noFill/>
          <a:ln w="12700" algn="ctr">
            <a:solidFill>
              <a:srgbClr val="FF000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aphicFrame>
        <p:nvGraphicFramePr>
          <p:cNvPr id="7171" name="Object 6">
            <a:hlinkClick r:id="" action="ppaction://ole?verb=0"/>
            <a:extLst>
              <a:ext uri="{FF2B5EF4-FFF2-40B4-BE49-F238E27FC236}">
                <a16:creationId xmlns:a16="http://schemas.microsoft.com/office/drawing/2014/main" id="{26929230-6663-EA42-BFD3-6D716AB906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74008670"/>
              </p:ext>
            </p:extLst>
          </p:nvPr>
        </p:nvGraphicFramePr>
        <p:xfrm>
          <a:off x="6891970" y="3610679"/>
          <a:ext cx="2447925" cy="1071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39789100" imgH="20193000" progId="Equation.DSMT4">
                  <p:embed/>
                </p:oleObj>
              </mc:Choice>
              <mc:Fallback>
                <p:oleObj name="Equation" r:id="rId3" imgW="39789100" imgH="20193000" progId="Equation.DSMT4">
                  <p:embed/>
                  <p:pic>
                    <p:nvPicPr>
                      <p:cNvPr id="7171" name="Object 6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26929230-6663-EA42-BFD3-6D716AB9060F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91970" y="3610679"/>
                        <a:ext cx="2447925" cy="1071562"/>
                      </a:xfrm>
                      <a:prstGeom prst="rect">
                        <a:avLst/>
                      </a:prstGeom>
                      <a:solidFill>
                        <a:srgbClr val="CCCCFF"/>
                      </a:solidFill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195" name="Straight Arrow Connector 111">
            <a:extLst>
              <a:ext uri="{FF2B5EF4-FFF2-40B4-BE49-F238E27FC236}">
                <a16:creationId xmlns:a16="http://schemas.microsoft.com/office/drawing/2014/main" id="{95FA6E82-4A21-2047-B96A-567B92AE0C8D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4316390" y="4751210"/>
            <a:ext cx="1131888" cy="765175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7" name="Arc 76">
            <a:extLst>
              <a:ext uri="{FF2B5EF4-FFF2-40B4-BE49-F238E27FC236}">
                <a16:creationId xmlns:a16="http://schemas.microsoft.com/office/drawing/2014/main" id="{DD6A73B7-0804-2E46-932B-29FE65B9C515}"/>
              </a:ext>
            </a:extLst>
          </p:cNvPr>
          <p:cNvSpPr/>
          <p:nvPr/>
        </p:nvSpPr>
        <p:spPr bwMode="auto">
          <a:xfrm rot="8955035">
            <a:off x="1762104" y="2554110"/>
            <a:ext cx="3019425" cy="3305175"/>
          </a:xfrm>
          <a:prstGeom prst="arc">
            <a:avLst>
              <a:gd name="adj1" fmla="val 13311668"/>
              <a:gd name="adj2" fmla="val 19448466"/>
            </a:avLst>
          </a:prstGeom>
          <a:noFill/>
          <a:ln w="31750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pPr>
              <a:defRPr/>
            </a:pPr>
            <a:endParaRPr lang="en-US"/>
          </a:p>
        </p:txBody>
      </p:sp>
      <p:sp>
        <p:nvSpPr>
          <p:cNvPr id="78" name="Arc 77">
            <a:extLst>
              <a:ext uri="{FF2B5EF4-FFF2-40B4-BE49-F238E27FC236}">
                <a16:creationId xmlns:a16="http://schemas.microsoft.com/office/drawing/2014/main" id="{3B8222F6-3AF3-0249-AF0C-EEEEEB492FF5}"/>
              </a:ext>
            </a:extLst>
          </p:cNvPr>
          <p:cNvSpPr/>
          <p:nvPr/>
        </p:nvSpPr>
        <p:spPr bwMode="auto">
          <a:xfrm rot="11547913">
            <a:off x="2060554" y="1731784"/>
            <a:ext cx="3813175" cy="3981450"/>
          </a:xfrm>
          <a:prstGeom prst="arc">
            <a:avLst>
              <a:gd name="adj1" fmla="val 13833651"/>
              <a:gd name="adj2" fmla="val 18063056"/>
            </a:avLst>
          </a:prstGeom>
          <a:noFill/>
          <a:ln w="31750" cap="flat" cmpd="sng" algn="ctr">
            <a:solidFill>
              <a:srgbClr val="3366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pPr>
              <a:defRPr/>
            </a:pPr>
            <a:endParaRPr lang="en-US"/>
          </a:p>
        </p:txBody>
      </p:sp>
      <p:grpSp>
        <p:nvGrpSpPr>
          <p:cNvPr id="7189" name="Group 83">
            <a:extLst>
              <a:ext uri="{FF2B5EF4-FFF2-40B4-BE49-F238E27FC236}">
                <a16:creationId xmlns:a16="http://schemas.microsoft.com/office/drawing/2014/main" id="{112D6E93-1FA8-444F-AC7B-108F65BA47B5}"/>
              </a:ext>
            </a:extLst>
          </p:cNvPr>
          <p:cNvGrpSpPr>
            <a:grpSpLocks/>
          </p:cNvGrpSpPr>
          <p:nvPr/>
        </p:nvGrpSpPr>
        <p:grpSpPr bwMode="auto">
          <a:xfrm>
            <a:off x="2387578" y="160160"/>
            <a:ext cx="4437062" cy="6053137"/>
            <a:chOff x="2808982" y="172989"/>
            <a:chExt cx="4435984" cy="6053133"/>
          </a:xfrm>
        </p:grpSpPr>
        <p:sp>
          <p:nvSpPr>
            <p:cNvPr id="81" name="Arc 80">
              <a:extLst>
                <a:ext uri="{FF2B5EF4-FFF2-40B4-BE49-F238E27FC236}">
                  <a16:creationId xmlns:a16="http://schemas.microsoft.com/office/drawing/2014/main" id="{A3486193-20F9-3945-A834-39125CB829AE}"/>
                </a:ext>
              </a:extLst>
            </p:cNvPr>
            <p:cNvSpPr/>
            <p:nvPr/>
          </p:nvSpPr>
          <p:spPr bwMode="auto">
            <a:xfrm rot="12203702">
              <a:off x="2808982" y="172989"/>
              <a:ext cx="4435984" cy="6053133"/>
            </a:xfrm>
            <a:prstGeom prst="arc">
              <a:avLst>
                <a:gd name="adj1" fmla="val 15333375"/>
                <a:gd name="adj2" fmla="val 17420777"/>
              </a:avLst>
            </a:prstGeom>
            <a:noFill/>
            <a:ln w="31750" cap="flat" cmpd="sng" algn="ctr">
              <a:solidFill>
                <a:srgbClr val="3366FF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  <p:txBody>
            <a:bodyPr wrap="none"/>
            <a:lstStyle/>
            <a:p>
              <a:pPr>
                <a:defRPr/>
              </a:pPr>
              <a:endParaRPr lang="en-US"/>
            </a:p>
          </p:txBody>
        </p:sp>
        <p:cxnSp>
          <p:nvCxnSpPr>
            <p:cNvPr id="34869" name="Straight Connector 82">
              <a:extLst>
                <a:ext uri="{FF2B5EF4-FFF2-40B4-BE49-F238E27FC236}">
                  <a16:creationId xmlns:a16="http://schemas.microsoft.com/office/drawing/2014/main" id="{6A8AEA77-D52E-8043-9964-B7154FDE7424}"/>
                </a:ext>
              </a:extLst>
            </p:cNvPr>
            <p:cNvCxnSpPr>
              <a:cxnSpLocks noChangeShapeType="1"/>
              <a:stCxn id="81" idx="0"/>
            </p:cNvCxnSpPr>
            <p:nvPr/>
          </p:nvCxnSpPr>
          <p:spPr bwMode="auto">
            <a:xfrm>
              <a:off x="4568201" y="6112180"/>
              <a:ext cx="744028" cy="1237"/>
            </a:xfrm>
            <a:prstGeom prst="line">
              <a:avLst/>
            </a:prstGeom>
            <a:noFill/>
            <a:ln w="31750" algn="ctr">
              <a:solidFill>
                <a:srgbClr val="3366FF"/>
              </a:solidFill>
              <a:prstDash val="sys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86" name="Arc 85">
            <a:extLst>
              <a:ext uri="{FF2B5EF4-FFF2-40B4-BE49-F238E27FC236}">
                <a16:creationId xmlns:a16="http://schemas.microsoft.com/office/drawing/2014/main" id="{5543FB76-0251-764A-9B4E-2B0AE95AED90}"/>
              </a:ext>
            </a:extLst>
          </p:cNvPr>
          <p:cNvSpPr/>
          <p:nvPr/>
        </p:nvSpPr>
        <p:spPr bwMode="auto">
          <a:xfrm rot="12393822">
            <a:off x="2393929" y="1495247"/>
            <a:ext cx="3768725" cy="4092575"/>
          </a:xfrm>
          <a:prstGeom prst="arc">
            <a:avLst>
              <a:gd name="adj1" fmla="val 13604401"/>
              <a:gd name="adj2" fmla="val 18063056"/>
            </a:avLst>
          </a:prstGeom>
          <a:noFill/>
          <a:ln w="31750" cap="flat" cmpd="sng" algn="ctr">
            <a:solidFill>
              <a:srgbClr val="8D7D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pPr>
              <a:defRPr/>
            </a:pPr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C100C91-3814-6141-A877-48E7EEDBFB7F}"/>
              </a:ext>
            </a:extLst>
          </p:cNvPr>
          <p:cNvGrpSpPr>
            <a:grpSpLocks/>
          </p:cNvGrpSpPr>
          <p:nvPr/>
        </p:nvGrpSpPr>
        <p:grpSpPr bwMode="auto">
          <a:xfrm>
            <a:off x="2273279" y="4082871"/>
            <a:ext cx="3261351" cy="2370138"/>
            <a:chOff x="2693988" y="4095750"/>
            <a:chExt cx="3261351" cy="2370138"/>
          </a:xfrm>
        </p:grpSpPr>
        <p:sp>
          <p:nvSpPr>
            <p:cNvPr id="34851" name="Line 8">
              <a:extLst>
                <a:ext uri="{FF2B5EF4-FFF2-40B4-BE49-F238E27FC236}">
                  <a16:creationId xmlns:a16="http://schemas.microsoft.com/office/drawing/2014/main" id="{D0968A4B-28D2-5746-B58F-B2889CC01C3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35275" y="4095750"/>
              <a:ext cx="0" cy="2133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34852" name="Group 58">
              <a:extLst>
                <a:ext uri="{FF2B5EF4-FFF2-40B4-BE49-F238E27FC236}">
                  <a16:creationId xmlns:a16="http://schemas.microsoft.com/office/drawing/2014/main" id="{8DB10BE9-072F-BB4A-84DD-BEBD674BB3D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93988" y="6202370"/>
              <a:ext cx="3261351" cy="263518"/>
              <a:chOff x="2685074" y="3808145"/>
              <a:chExt cx="3261415" cy="262697"/>
            </a:xfrm>
          </p:grpSpPr>
          <p:sp>
            <p:nvSpPr>
              <p:cNvPr id="34853" name="Line 9">
                <a:extLst>
                  <a:ext uri="{FF2B5EF4-FFF2-40B4-BE49-F238E27FC236}">
                    <a16:creationId xmlns:a16="http://schemas.microsoft.com/office/drawing/2014/main" id="{F3BC10E4-97DD-8F41-B214-2A52059CF0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41295" y="3808145"/>
                <a:ext cx="2993165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4854" name="Rectangle 16">
                <a:extLst>
                  <a:ext uri="{FF2B5EF4-FFF2-40B4-BE49-F238E27FC236}">
                    <a16:creationId xmlns:a16="http://schemas.microsoft.com/office/drawing/2014/main" id="{6682C816-9C5F-6B43-ADD9-CEC579AB7B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85074" y="3827945"/>
                <a:ext cx="253280" cy="2428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0</a:t>
                </a:r>
              </a:p>
            </p:txBody>
          </p:sp>
          <p:sp>
            <p:nvSpPr>
              <p:cNvPr id="34855" name="Rectangle 17">
                <a:extLst>
                  <a:ext uri="{FF2B5EF4-FFF2-40B4-BE49-F238E27FC236}">
                    <a16:creationId xmlns:a16="http://schemas.microsoft.com/office/drawing/2014/main" id="{370F350F-AACE-2A47-8EFB-B55EFE541C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56448" y="3827945"/>
                <a:ext cx="253280" cy="2428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1</a:t>
                </a:r>
              </a:p>
            </p:txBody>
          </p:sp>
          <p:sp>
            <p:nvSpPr>
              <p:cNvPr id="34856" name="Rectangle 18">
                <a:extLst>
                  <a:ext uri="{FF2B5EF4-FFF2-40B4-BE49-F238E27FC236}">
                    <a16:creationId xmlns:a16="http://schemas.microsoft.com/office/drawing/2014/main" id="{160B7531-5755-394D-9CA7-ADA6FBF0A2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9374" y="3827945"/>
                <a:ext cx="253280" cy="2428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2</a:t>
                </a:r>
              </a:p>
            </p:txBody>
          </p:sp>
          <p:sp>
            <p:nvSpPr>
              <p:cNvPr id="34857" name="Rectangle 19">
                <a:extLst>
                  <a:ext uri="{FF2B5EF4-FFF2-40B4-BE49-F238E27FC236}">
                    <a16:creationId xmlns:a16="http://schemas.microsoft.com/office/drawing/2014/main" id="{84BC8A2F-955E-3841-BFAE-63ECFD0FF4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62301" y="3827945"/>
                <a:ext cx="253280" cy="2428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3</a:t>
                </a:r>
              </a:p>
            </p:txBody>
          </p:sp>
          <p:sp>
            <p:nvSpPr>
              <p:cNvPr id="34858" name="Rectangle 20">
                <a:extLst>
                  <a:ext uri="{FF2B5EF4-FFF2-40B4-BE49-F238E27FC236}">
                    <a16:creationId xmlns:a16="http://schemas.microsoft.com/office/drawing/2014/main" id="{1D356A17-E97E-4843-B3C3-8D1EEC489A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65227" y="3827945"/>
                <a:ext cx="253280" cy="2428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4</a:t>
                </a:r>
              </a:p>
            </p:txBody>
          </p:sp>
          <p:sp>
            <p:nvSpPr>
              <p:cNvPr id="34859" name="Rectangle 21">
                <a:extLst>
                  <a:ext uri="{FF2B5EF4-FFF2-40B4-BE49-F238E27FC236}">
                    <a16:creationId xmlns:a16="http://schemas.microsoft.com/office/drawing/2014/main" id="{027F821A-3772-3048-962B-81C8C693A3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68153" y="3827945"/>
                <a:ext cx="253280" cy="2428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5</a:t>
                </a:r>
              </a:p>
            </p:txBody>
          </p:sp>
          <p:sp>
            <p:nvSpPr>
              <p:cNvPr id="34860" name="Rectangle 22">
                <a:extLst>
                  <a:ext uri="{FF2B5EF4-FFF2-40B4-BE49-F238E27FC236}">
                    <a16:creationId xmlns:a16="http://schemas.microsoft.com/office/drawing/2014/main" id="{6D5834B4-6D38-0341-9AF5-C1DCFDE036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1080" y="3827945"/>
                <a:ext cx="253280" cy="2428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6</a:t>
                </a:r>
              </a:p>
            </p:txBody>
          </p:sp>
          <p:sp>
            <p:nvSpPr>
              <p:cNvPr id="34861" name="Rectangle 23">
                <a:extLst>
                  <a:ext uri="{FF2B5EF4-FFF2-40B4-BE49-F238E27FC236}">
                    <a16:creationId xmlns:a16="http://schemas.microsoft.com/office/drawing/2014/main" id="{1205CC04-59B0-F14D-8BAE-5632D2A9C2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3201" y="3827945"/>
                <a:ext cx="253280" cy="2428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7</a:t>
                </a:r>
              </a:p>
            </p:txBody>
          </p:sp>
          <p:sp>
            <p:nvSpPr>
              <p:cNvPr id="34862" name="Rectangle 24">
                <a:extLst>
                  <a:ext uri="{FF2B5EF4-FFF2-40B4-BE49-F238E27FC236}">
                    <a16:creationId xmlns:a16="http://schemas.microsoft.com/office/drawing/2014/main" id="{A2811DEA-2FDB-7249-B622-E20C3135F6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76127" y="3827945"/>
                <a:ext cx="253280" cy="2428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8</a:t>
                </a:r>
              </a:p>
            </p:txBody>
          </p:sp>
          <p:sp>
            <p:nvSpPr>
              <p:cNvPr id="34863" name="Rectangle 25">
                <a:extLst>
                  <a:ext uri="{FF2B5EF4-FFF2-40B4-BE49-F238E27FC236}">
                    <a16:creationId xmlns:a16="http://schemas.microsoft.com/office/drawing/2014/main" id="{54F6ED80-DF13-2944-84B9-B0C81D6AFD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79054" y="3827945"/>
                <a:ext cx="253280" cy="2428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9</a:t>
                </a:r>
              </a:p>
            </p:txBody>
          </p:sp>
          <p:sp>
            <p:nvSpPr>
              <p:cNvPr id="34864" name="Rectangle 26">
                <a:extLst>
                  <a:ext uri="{FF2B5EF4-FFF2-40B4-BE49-F238E27FC236}">
                    <a16:creationId xmlns:a16="http://schemas.microsoft.com/office/drawing/2014/main" id="{93BF1500-6ABB-9A47-A539-FE1FD6A42F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81980" y="3827945"/>
                <a:ext cx="323814" cy="2428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10</a:t>
                </a:r>
              </a:p>
            </p:txBody>
          </p:sp>
          <p:sp>
            <p:nvSpPr>
              <p:cNvPr id="34865" name="Rectangle 27">
                <a:extLst>
                  <a:ext uri="{FF2B5EF4-FFF2-40B4-BE49-F238E27FC236}">
                    <a16:creationId xmlns:a16="http://schemas.microsoft.com/office/drawing/2014/main" id="{C961CF2C-5C22-2640-A46B-3A706B21E2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2212" y="3827945"/>
                <a:ext cx="323814" cy="2428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11</a:t>
                </a:r>
              </a:p>
            </p:txBody>
          </p:sp>
          <p:sp>
            <p:nvSpPr>
              <p:cNvPr id="34866" name="Rectangle 28">
                <a:extLst>
                  <a:ext uri="{FF2B5EF4-FFF2-40B4-BE49-F238E27FC236}">
                    <a16:creationId xmlns:a16="http://schemas.microsoft.com/office/drawing/2014/main" id="{B8F46745-2D12-DC46-B924-F98B9A9816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42444" y="3827945"/>
                <a:ext cx="323814" cy="2428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12</a:t>
                </a:r>
              </a:p>
            </p:txBody>
          </p:sp>
          <p:sp>
            <p:nvSpPr>
              <p:cNvPr id="34867" name="Rectangle 29">
                <a:extLst>
                  <a:ext uri="{FF2B5EF4-FFF2-40B4-BE49-F238E27FC236}">
                    <a16:creationId xmlns:a16="http://schemas.microsoft.com/office/drawing/2014/main" id="{813E3130-A2AA-0244-AD9E-4F7289C0AE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22675" y="3827945"/>
                <a:ext cx="323814" cy="2428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900"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1000">
                    <a:solidFill>
                      <a:schemeClr val="tx1"/>
                    </a:solidFill>
                    <a:latin typeface="Arial" panose="020B0604020202020204" pitchFamily="34" charset="0"/>
                  </a:rPr>
                  <a:t>13</a:t>
                </a:r>
              </a:p>
            </p:txBody>
          </p:sp>
        </p:grpSp>
      </p:grpSp>
      <p:sp>
        <p:nvSpPr>
          <p:cNvPr id="7194" name="Oval 36">
            <a:extLst>
              <a:ext uri="{FF2B5EF4-FFF2-40B4-BE49-F238E27FC236}">
                <a16:creationId xmlns:a16="http://schemas.microsoft.com/office/drawing/2014/main" id="{4D81D4E4-F301-6D45-BF97-AE1EE6C0C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7916" y="5667196"/>
            <a:ext cx="106363" cy="103188"/>
          </a:xfrm>
          <a:prstGeom prst="ellipse">
            <a:avLst/>
          </a:prstGeom>
          <a:solidFill>
            <a:schemeClr val="tx1"/>
          </a:solidFill>
          <a:ln w="63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 sz="2200"/>
          </a:p>
        </p:txBody>
      </p:sp>
      <p:sp>
        <p:nvSpPr>
          <p:cNvPr id="3" name="Rectangle 32">
            <a:extLst>
              <a:ext uri="{FF2B5EF4-FFF2-40B4-BE49-F238E27FC236}">
                <a16:creationId xmlns:a16="http://schemas.microsoft.com/office/drawing/2014/main" id="{4012D281-76E7-6B4E-A835-31E3215A5D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2165" y="4432121"/>
            <a:ext cx="382588" cy="242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1000">
                <a:solidFill>
                  <a:schemeClr val="tx1"/>
                </a:solidFill>
                <a:latin typeface="Arial" panose="020B0604020202020204" pitchFamily="34" charset="0"/>
              </a:rPr>
              <a:t>MC</a:t>
            </a:r>
          </a:p>
        </p:txBody>
      </p:sp>
      <p:sp>
        <p:nvSpPr>
          <p:cNvPr id="7196" name="Rectangle 32">
            <a:extLst>
              <a:ext uri="{FF2B5EF4-FFF2-40B4-BE49-F238E27FC236}">
                <a16:creationId xmlns:a16="http://schemas.microsoft.com/office/drawing/2014/main" id="{C039111B-377C-B14B-AEB8-873BF1E9DF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9766" y="5184597"/>
            <a:ext cx="447675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1000">
                <a:solidFill>
                  <a:schemeClr val="tx1"/>
                </a:solidFill>
                <a:latin typeface="Arial" panose="020B0604020202020204" pitchFamily="34" charset="0"/>
              </a:rPr>
              <a:t>ATC</a:t>
            </a:r>
          </a:p>
        </p:txBody>
      </p:sp>
      <p:sp>
        <p:nvSpPr>
          <p:cNvPr id="5" name="Rectangle 32">
            <a:extLst>
              <a:ext uri="{FF2B5EF4-FFF2-40B4-BE49-F238E27FC236}">
                <a16:creationId xmlns:a16="http://schemas.microsoft.com/office/drawing/2014/main" id="{6E51A610-DAB3-1041-BF85-A50A16113A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97391" y="5476696"/>
            <a:ext cx="454025" cy="242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1000">
                <a:solidFill>
                  <a:schemeClr val="tx1"/>
                </a:solidFill>
                <a:latin typeface="Arial" panose="020B0604020202020204" pitchFamily="34" charset="0"/>
              </a:rPr>
              <a:t>AVC</a:t>
            </a:r>
          </a:p>
        </p:txBody>
      </p:sp>
      <p:sp>
        <p:nvSpPr>
          <p:cNvPr id="6" name="Rectangle 32">
            <a:extLst>
              <a:ext uri="{FF2B5EF4-FFF2-40B4-BE49-F238E27FC236}">
                <a16:creationId xmlns:a16="http://schemas.microsoft.com/office/drawing/2014/main" id="{A6372074-0D8E-C14B-BBEE-0E57BD29ED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75166" y="5889447"/>
            <a:ext cx="447675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1000">
                <a:solidFill>
                  <a:schemeClr val="tx1"/>
                </a:solidFill>
                <a:latin typeface="Arial" panose="020B0604020202020204" pitchFamily="34" charset="0"/>
              </a:rPr>
              <a:t>AFC</a:t>
            </a:r>
          </a:p>
        </p:txBody>
      </p:sp>
      <p:cxnSp>
        <p:nvCxnSpPr>
          <p:cNvPr id="7199" name="Straight Connector 106">
            <a:extLst>
              <a:ext uri="{FF2B5EF4-FFF2-40B4-BE49-F238E27FC236}">
                <a16:creationId xmlns:a16="http://schemas.microsoft.com/office/drawing/2014/main" id="{E6344CDA-C5E8-774C-BB6A-F70FE5E4A7A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829029" y="5568771"/>
            <a:ext cx="776287" cy="0"/>
          </a:xfrm>
          <a:prstGeom prst="line">
            <a:avLst/>
          </a:prstGeom>
          <a:noFill/>
          <a:ln w="25400" algn="ctr">
            <a:solidFill>
              <a:srgbClr val="FF000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200" name="Oval 36">
            <a:extLst>
              <a:ext uri="{FF2B5EF4-FFF2-40B4-BE49-F238E27FC236}">
                <a16:creationId xmlns:a16="http://schemas.microsoft.com/office/drawing/2014/main" id="{5C7819DD-B4A4-784D-A0A0-E1528CC15D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89391" y="5489396"/>
            <a:ext cx="106363" cy="103188"/>
          </a:xfrm>
          <a:prstGeom prst="ellipse">
            <a:avLst/>
          </a:prstGeom>
          <a:solidFill>
            <a:schemeClr val="tx1"/>
          </a:solidFill>
          <a:ln w="63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 sz="2200"/>
          </a:p>
        </p:txBody>
      </p:sp>
      <p:cxnSp>
        <p:nvCxnSpPr>
          <p:cNvPr id="7201" name="Straight Connector 114">
            <a:extLst>
              <a:ext uri="{FF2B5EF4-FFF2-40B4-BE49-F238E27FC236}">
                <a16:creationId xmlns:a16="http://schemas.microsoft.com/office/drawing/2014/main" id="{778B27A8-EB3B-3646-8296-5DAA021621F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570265" y="5746571"/>
            <a:ext cx="776288" cy="1588"/>
          </a:xfrm>
          <a:prstGeom prst="line">
            <a:avLst/>
          </a:prstGeom>
          <a:noFill/>
          <a:ln w="25400" algn="ctr">
            <a:solidFill>
              <a:srgbClr val="FF000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97" name="Straight Arrow Connector 115">
            <a:extLst>
              <a:ext uri="{FF2B5EF4-FFF2-40B4-BE49-F238E27FC236}">
                <a16:creationId xmlns:a16="http://schemas.microsoft.com/office/drawing/2014/main" id="{9FD18768-7F2D-964C-9E1A-CFBB6BA5B56E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956028" y="5783085"/>
            <a:ext cx="1579562" cy="73025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aphicFrame>
        <p:nvGraphicFramePr>
          <p:cNvPr id="7172" name="Object 6">
            <a:hlinkClick r:id="" action="ppaction://ole?verb=0"/>
            <a:extLst>
              <a:ext uri="{FF2B5EF4-FFF2-40B4-BE49-F238E27FC236}">
                <a16:creationId xmlns:a16="http://schemas.microsoft.com/office/drawing/2014/main" id="{E8C29341-87B3-D142-9E66-4D1D1A997F7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21532632"/>
              </p:ext>
            </p:extLst>
          </p:nvPr>
        </p:nvGraphicFramePr>
        <p:xfrm>
          <a:off x="6904643" y="5084591"/>
          <a:ext cx="2447924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40081200" imgH="20193000" progId="Equation.DSMT4">
                  <p:embed/>
                </p:oleObj>
              </mc:Choice>
              <mc:Fallback>
                <p:oleObj name="Equation" r:id="rId5" imgW="40081200" imgH="20193000" progId="Equation.DSMT4">
                  <p:embed/>
                  <p:pic>
                    <p:nvPicPr>
                      <p:cNvPr id="7172" name="Object 6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E8C29341-87B3-D142-9E66-4D1D1A997F7D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04643" y="5084591"/>
                        <a:ext cx="2447924" cy="1104900"/>
                      </a:xfrm>
                      <a:prstGeom prst="rect">
                        <a:avLst/>
                      </a:prstGeom>
                      <a:solidFill>
                        <a:srgbClr val="CCCCFF"/>
                      </a:solidFill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198" name="Straight Connector 119">
            <a:extLst>
              <a:ext uri="{FF2B5EF4-FFF2-40B4-BE49-F238E27FC236}">
                <a16:creationId xmlns:a16="http://schemas.microsoft.com/office/drawing/2014/main" id="{C9638542-690A-FB41-83F1-F39DD4F8B90D}"/>
              </a:ext>
            </a:extLst>
          </p:cNvPr>
          <p:cNvCxnSpPr>
            <a:cxnSpLocks noChangeShapeType="1"/>
          </p:cNvCxnSpPr>
          <p:nvPr/>
        </p:nvCxnSpPr>
        <p:spPr bwMode="auto">
          <a:xfrm rot="5400000" flipH="1" flipV="1">
            <a:off x="2380434" y="4201140"/>
            <a:ext cx="3802062" cy="31750"/>
          </a:xfrm>
          <a:prstGeom prst="line">
            <a:avLst/>
          </a:prstGeom>
          <a:noFill/>
          <a:ln w="12700" algn="ctr">
            <a:solidFill>
              <a:srgbClr val="FF000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5" name="Straight Connector 60">
            <a:extLst>
              <a:ext uri="{FF2B5EF4-FFF2-40B4-BE49-F238E27FC236}">
                <a16:creationId xmlns:a16="http://schemas.microsoft.com/office/drawing/2014/main" id="{148EC33C-DB6D-5D40-9B17-B0496D1E30ED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2412978" y="3433584"/>
            <a:ext cx="355600" cy="379412"/>
          </a:xfrm>
          <a:prstGeom prst="line">
            <a:avLst/>
          </a:prstGeom>
          <a:noFill/>
          <a:ln w="22225" algn="ctr">
            <a:solidFill>
              <a:schemeClr val="tx1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8" name="Straight Connector 60">
            <a:extLst>
              <a:ext uri="{FF2B5EF4-FFF2-40B4-BE49-F238E27FC236}">
                <a16:creationId xmlns:a16="http://schemas.microsoft.com/office/drawing/2014/main" id="{9D405305-B731-AB49-832F-7AFF6E1F913F}"/>
              </a:ext>
            </a:extLst>
          </p:cNvPr>
          <p:cNvCxnSpPr>
            <a:cxnSpLocks noChangeShapeType="1"/>
            <a:stCxn id="34890" idx="0"/>
          </p:cNvCxnSpPr>
          <p:nvPr/>
        </p:nvCxnSpPr>
        <p:spPr bwMode="auto">
          <a:xfrm flipV="1">
            <a:off x="2399804" y="3266897"/>
            <a:ext cx="775175" cy="547615"/>
          </a:xfrm>
          <a:prstGeom prst="line">
            <a:avLst/>
          </a:prstGeom>
          <a:noFill/>
          <a:ln w="22225" algn="ctr">
            <a:solidFill>
              <a:schemeClr val="tx1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1" name="Straight Connector 60">
            <a:extLst>
              <a:ext uri="{FF2B5EF4-FFF2-40B4-BE49-F238E27FC236}">
                <a16:creationId xmlns:a16="http://schemas.microsoft.com/office/drawing/2014/main" id="{3CFFEA07-5572-FC41-A813-A99B302E8DD2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2428854" y="2396946"/>
            <a:ext cx="1939925" cy="1430338"/>
          </a:xfrm>
          <a:prstGeom prst="line">
            <a:avLst/>
          </a:prstGeom>
          <a:noFill/>
          <a:ln w="22225" algn="ctr">
            <a:solidFill>
              <a:schemeClr val="tx1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7" name="Straight Connector 60">
            <a:extLst>
              <a:ext uri="{FF2B5EF4-FFF2-40B4-BE49-F238E27FC236}">
                <a16:creationId xmlns:a16="http://schemas.microsoft.com/office/drawing/2014/main" id="{98CA8F7D-F77A-0441-8AF2-EEA16A78B331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2498703" y="2033409"/>
            <a:ext cx="2101850" cy="1631950"/>
          </a:xfrm>
          <a:prstGeom prst="line">
            <a:avLst/>
          </a:prstGeom>
          <a:noFill/>
          <a:ln w="22225" algn="ctr">
            <a:solidFill>
              <a:schemeClr val="tx1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9" name="Rectangle 46">
            <a:extLst>
              <a:ext uri="{FF2B5EF4-FFF2-40B4-BE49-F238E27FC236}">
                <a16:creationId xmlns:a16="http://schemas.microsoft.com/office/drawing/2014/main" id="{0DACE403-2460-014A-AE01-29CFED48BB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2741" y="1710785"/>
            <a:ext cx="2467154" cy="1382430"/>
          </a:xfrm>
          <a:prstGeom prst="rect">
            <a:avLst/>
          </a:prstGeom>
          <a:solidFill>
            <a:srgbClr val="CCCC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ctr"/>
            <a:r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Variable cost</a:t>
            </a:r>
          </a:p>
          <a:p>
            <a:pPr algn="ctr"/>
            <a:r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increases with </a:t>
            </a:r>
          </a:p>
          <a:p>
            <a:pPr algn="ctr"/>
            <a:r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production and</a:t>
            </a:r>
          </a:p>
          <a:p>
            <a:pPr algn="ctr"/>
            <a:r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the rate varies with</a:t>
            </a:r>
          </a:p>
          <a:p>
            <a:pPr algn="ctr"/>
            <a:r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increasing &amp;</a:t>
            </a:r>
          </a:p>
          <a:p>
            <a:pPr algn="ctr"/>
            <a:r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decreasing returns.</a:t>
            </a:r>
          </a:p>
        </p:txBody>
      </p:sp>
      <p:sp>
        <p:nvSpPr>
          <p:cNvPr id="90" name="Slide Number Placeholder 3">
            <a:extLst>
              <a:ext uri="{FF2B5EF4-FFF2-40B4-BE49-F238E27FC236}">
                <a16:creationId xmlns:a16="http://schemas.microsoft.com/office/drawing/2014/main" id="{19A9EB24-A4C6-2648-B1EA-B1406C63A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24</a:t>
            </a:fld>
            <a:endParaRPr lang="en-US"/>
          </a:p>
        </p:txBody>
      </p:sp>
      <p:sp>
        <p:nvSpPr>
          <p:cNvPr id="92" name="Slide Number Placeholder 3">
            <a:extLst>
              <a:ext uri="{FF2B5EF4-FFF2-40B4-BE49-F238E27FC236}">
                <a16:creationId xmlns:a16="http://schemas.microsoft.com/office/drawing/2014/main" id="{2249ACCF-B298-6341-96B8-9AB392895FB7}"/>
              </a:ext>
            </a:extLst>
          </p:cNvPr>
          <p:cNvSpPr txBox="1">
            <a:spLocks/>
          </p:cNvSpPr>
          <p:nvPr/>
        </p:nvSpPr>
        <p:spPr>
          <a:xfrm>
            <a:off x="10729455" y="767515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3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>
              <a:defRPr/>
            </a:pPr>
            <a:fld id="{F128DC48-024A-A743-A6DF-E12A487B7308}" type="slidenum">
              <a:rPr lang="en-US" smtClean="0">
                <a:solidFill>
                  <a:prstClr val="black">
                    <a:tint val="75000"/>
                  </a:prstClr>
                </a:solidFill>
                <a:latin typeface="Trebuchet MS" panose="020B0603020202020204"/>
              </a:rPr>
              <a:pPr defTabSz="457200">
                <a:defRPr/>
              </a:pPr>
              <a:t>24</a:t>
            </a:fld>
            <a:endParaRPr lang="en-US">
              <a:solidFill>
                <a:prstClr val="black">
                  <a:tint val="75000"/>
                </a:prstClr>
              </a:solidFill>
              <a:latin typeface="Trebuchet MS" panose="020B0603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939547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 nodeType="clickPar">
                      <p:stCondLst>
                        <p:cond delay="indefinite"/>
                      </p:stCondLst>
                      <p:childTnLst>
                        <p:par>
                          <p:cTn id="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 nodeType="clickPar">
                      <p:stCondLst>
                        <p:cond delay="indefinite"/>
                      </p:stCondLst>
                      <p:childTnLst>
                        <p:par>
                          <p:cTn id="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 nodeType="clickPar">
                      <p:stCondLst>
                        <p:cond delay="indefinite"/>
                      </p:stCondLst>
                      <p:childTnLst>
                        <p:par>
                          <p:cTn id="9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0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81" grpId="0" animBg="1"/>
      <p:bldP spid="7182" grpId="0"/>
      <p:bldP spid="7194" grpId="0" animBg="1"/>
      <p:bldP spid="3" grpId="0"/>
      <p:bldP spid="7196" grpId="0"/>
      <p:bldP spid="5" grpId="0"/>
      <p:bldP spid="6" grpId="0"/>
      <p:bldP spid="7200" grpId="0" animBg="1"/>
      <p:bldP spid="89" grpId="0" animBg="1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4" name="Rectangle 8">
            <a:extLst>
              <a:ext uri="{FF2B5EF4-FFF2-40B4-BE49-F238E27FC236}">
                <a16:creationId xmlns:a16="http://schemas.microsoft.com/office/drawing/2014/main" id="{224815EC-C70C-0F4D-8A47-18BBB160DD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Cost in the Long Run</a:t>
            </a:r>
          </a:p>
        </p:txBody>
      </p:sp>
      <p:sp>
        <p:nvSpPr>
          <p:cNvPr id="40965" name="Rectangle 9">
            <a:extLst>
              <a:ext uri="{FF2B5EF4-FFF2-40B4-BE49-F238E27FC236}">
                <a16:creationId xmlns:a16="http://schemas.microsoft.com/office/drawing/2014/main" id="{2E4FC939-30B1-D047-A94B-B2E2363AA6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The </a:t>
            </a:r>
            <a:r>
              <a:rPr lang="en-US" altLang="en-US">
                <a:solidFill>
                  <a:srgbClr val="3366FF"/>
                </a:solidFill>
              </a:rPr>
              <a:t>Isocost</a:t>
            </a:r>
            <a:r>
              <a:rPr lang="en-US" altLang="en-US"/>
              <a:t> Line</a:t>
            </a:r>
          </a:p>
          <a:p>
            <a:pPr lvl="1" eaLnBrk="1" hangingPunct="1"/>
            <a:endParaRPr lang="en-US" altLang="en-US" sz="800"/>
          </a:p>
          <a:p>
            <a:pPr lvl="1" eaLnBrk="1" hangingPunct="1"/>
            <a:r>
              <a:rPr lang="en-US" altLang="en-US"/>
              <a:t>A line showing all combinations of L &amp; K that can be purchased for the same cost</a:t>
            </a:r>
          </a:p>
          <a:p>
            <a:pPr lvl="1" eaLnBrk="1" hangingPunct="1"/>
            <a:endParaRPr lang="en-US" altLang="en-US" sz="800"/>
          </a:p>
          <a:p>
            <a:pPr lvl="1" eaLnBrk="1" hangingPunct="1"/>
            <a:r>
              <a:rPr lang="en-US" altLang="en-US"/>
              <a:t>Total cost of production is sum of firm’s labor cost, wL and its capital cost rK</a:t>
            </a:r>
          </a:p>
          <a:p>
            <a:pPr lvl="1" eaLnBrk="1" hangingPunct="1"/>
            <a:endParaRPr lang="en-US" altLang="en-US" sz="800"/>
          </a:p>
          <a:p>
            <a:pPr algn="ctr" eaLnBrk="1" hangingPunct="1">
              <a:buFont typeface="Wingdings" pitchFamily="2" charset="2"/>
              <a:buNone/>
            </a:pPr>
            <a:r>
              <a:rPr lang="en-US" altLang="en-US"/>
              <a:t>C = wL + rK</a:t>
            </a:r>
          </a:p>
          <a:p>
            <a:pPr lvl="1" eaLnBrk="1" hangingPunct="1"/>
            <a:endParaRPr lang="en-US" altLang="en-US" sz="800"/>
          </a:p>
          <a:p>
            <a:pPr lvl="1" eaLnBrk="1" hangingPunct="1"/>
            <a:r>
              <a:rPr lang="en-US" altLang="en-US"/>
              <a:t>For each different level of cost, the equation shows another isocost line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CE7F2-73FA-3049-A496-08ABD359A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64657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25</a:t>
            </a:fld>
            <a:endParaRPr lang="en-US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FFFFB23C-51C3-4B42-AF0A-72472C49ABFD}"/>
              </a:ext>
            </a:extLst>
          </p:cNvPr>
          <p:cNvSpPr txBox="1">
            <a:spLocks/>
          </p:cNvSpPr>
          <p:nvPr/>
        </p:nvSpPr>
        <p:spPr>
          <a:xfrm>
            <a:off x="10729455" y="767515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3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>
              <a:defRPr/>
            </a:pPr>
            <a:fld id="{F128DC48-024A-A743-A6DF-E12A487B7308}" type="slidenum">
              <a:rPr lang="en-US" smtClean="0">
                <a:solidFill>
                  <a:prstClr val="black">
                    <a:tint val="75000"/>
                  </a:prstClr>
                </a:solidFill>
                <a:latin typeface="Trebuchet MS" panose="020B0603020202020204"/>
              </a:rPr>
              <a:pPr defTabSz="457200">
                <a:defRPr/>
              </a:pPr>
              <a:t>25</a:t>
            </a:fld>
            <a:endParaRPr lang="en-US">
              <a:solidFill>
                <a:prstClr val="black">
                  <a:tint val="75000"/>
                </a:prstClr>
              </a:solidFill>
              <a:latin typeface="Trebuchet MS" panose="020B0603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4204084766"/>
      </p:ext>
    </p:extLst>
  </p:cSld>
  <p:clrMapOvr>
    <a:masterClrMapping/>
  </p:clrMapOvr>
  <p:transition spd="med">
    <p:wipe dir="r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8">
            <a:extLst>
              <a:ext uri="{FF2B5EF4-FFF2-40B4-BE49-F238E27FC236}">
                <a16:creationId xmlns:a16="http://schemas.microsoft.com/office/drawing/2014/main" id="{D76B4BF6-E068-BB43-925D-8F2690DFAEB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Cost in the Long Run</a:t>
            </a:r>
          </a:p>
        </p:txBody>
      </p:sp>
      <p:sp>
        <p:nvSpPr>
          <p:cNvPr id="41989" name="Rectangle 9">
            <a:extLst>
              <a:ext uri="{FF2B5EF4-FFF2-40B4-BE49-F238E27FC236}">
                <a16:creationId xmlns:a16="http://schemas.microsoft.com/office/drawing/2014/main" id="{FE97BBA7-FAEB-3744-A362-58241406498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Rewriting C as an equation for a straight line:</a:t>
            </a:r>
          </a:p>
          <a:p>
            <a:pPr eaLnBrk="1" hangingPunct="1"/>
            <a:endParaRPr lang="en-US" altLang="en-US" sz="900"/>
          </a:p>
          <a:p>
            <a:pPr lvl="1" eaLnBrk="1" hangingPunct="1"/>
            <a:r>
              <a:rPr lang="en-US" altLang="en-US"/>
              <a:t>Thus; K= C/r </a:t>
            </a:r>
            <a:r>
              <a:rPr lang="en-US" altLang="en-US" b="1"/>
              <a:t>–</a:t>
            </a:r>
            <a:r>
              <a:rPr lang="en-US" altLang="en-US"/>
              <a:t> (</a:t>
            </a:r>
            <a:r>
              <a:rPr lang="en-US" altLang="en-US" b="1"/>
              <a:t>w/r</a:t>
            </a:r>
            <a:r>
              <a:rPr lang="en-US" altLang="en-US"/>
              <a:t>) L</a:t>
            </a:r>
          </a:p>
          <a:p>
            <a:pPr eaLnBrk="1" hangingPunct="1"/>
            <a:endParaRPr lang="en-US" altLang="en-US" sz="800"/>
          </a:p>
          <a:p>
            <a:pPr lvl="1" eaLnBrk="1" hangingPunct="1"/>
            <a:endParaRPr lang="en-US" altLang="en-US" sz="800"/>
          </a:p>
          <a:p>
            <a:pPr lvl="1" eaLnBrk="1" hangingPunct="1"/>
            <a:r>
              <a:rPr lang="en-US" altLang="en-US"/>
              <a:t>Slope of the isocost: </a:t>
            </a:r>
          </a:p>
          <a:p>
            <a:pPr lvl="1" eaLnBrk="1" hangingPunct="1"/>
            <a:endParaRPr lang="en-US" altLang="en-US" sz="800"/>
          </a:p>
          <a:p>
            <a:pPr lvl="2" eaLnBrk="1" hangingPunct="1"/>
            <a:r>
              <a:rPr lang="en-US" altLang="en-US" b="1"/>
              <a:t>-w/r</a:t>
            </a:r>
            <a:r>
              <a:rPr lang="en-US" altLang="en-US"/>
              <a:t> </a:t>
            </a:r>
            <a:r>
              <a:rPr lang="en-US" altLang="en-US">
                <a:sym typeface="Wingdings" pitchFamily="2" charset="2"/>
              </a:rPr>
              <a:t></a:t>
            </a:r>
            <a:r>
              <a:rPr lang="en-US" altLang="en-US"/>
              <a:t> is the ratio of the wage rate to rental cost of capital.</a:t>
            </a:r>
          </a:p>
          <a:p>
            <a:pPr lvl="2" eaLnBrk="1" hangingPunct="1"/>
            <a:endParaRPr lang="en-US" altLang="en-US" sz="800"/>
          </a:p>
          <a:p>
            <a:pPr lvl="2" eaLnBrk="1" hangingPunct="1"/>
            <a:r>
              <a:rPr lang="en-US" altLang="en-US"/>
              <a:t>This shows the </a:t>
            </a:r>
            <a:r>
              <a:rPr lang="en-US" altLang="en-US" b="1"/>
              <a:t>rate at which capital can be substituted for labor </a:t>
            </a:r>
            <a:r>
              <a:rPr lang="en-US" altLang="en-US"/>
              <a:t>with </a:t>
            </a:r>
            <a:r>
              <a:rPr lang="en-US" altLang="en-US" b="1"/>
              <a:t>no change in cost</a:t>
            </a:r>
            <a:r>
              <a:rPr lang="en-US" altLang="en-US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21E590-0ED8-7945-BB15-F5A7F529B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26</a:t>
            </a:fld>
            <a:endParaRPr lang="en-US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26996DCA-794D-0D43-9250-60A241CF76BC}"/>
              </a:ext>
            </a:extLst>
          </p:cNvPr>
          <p:cNvSpPr txBox="1">
            <a:spLocks/>
          </p:cNvSpPr>
          <p:nvPr/>
        </p:nvSpPr>
        <p:spPr>
          <a:xfrm>
            <a:off x="10729455" y="767515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3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>
              <a:defRPr/>
            </a:pPr>
            <a:fld id="{F128DC48-024A-A743-A6DF-E12A487B7308}" type="slidenum">
              <a:rPr lang="en-US" smtClean="0">
                <a:solidFill>
                  <a:prstClr val="black">
                    <a:tint val="75000"/>
                  </a:prstClr>
                </a:solidFill>
                <a:latin typeface="Trebuchet MS" panose="020B0603020202020204"/>
              </a:rPr>
              <a:pPr defTabSz="457200">
                <a:defRPr/>
              </a:pPr>
              <a:t>26</a:t>
            </a:fld>
            <a:endParaRPr lang="en-US">
              <a:solidFill>
                <a:prstClr val="black">
                  <a:tint val="75000"/>
                </a:prstClr>
              </a:solidFill>
              <a:latin typeface="Trebuchet MS" panose="020B0603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089203254"/>
      </p:ext>
    </p:extLst>
  </p:cSld>
  <p:clrMapOvr>
    <a:masterClrMapping/>
  </p:clrMapOvr>
  <p:transition spd="med">
    <p:wipe dir="r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2" name="Rectangle 46">
            <a:extLst>
              <a:ext uri="{FF2B5EF4-FFF2-40B4-BE49-F238E27FC236}">
                <a16:creationId xmlns:a16="http://schemas.microsoft.com/office/drawing/2014/main" id="{8CBB861F-4755-FE41-A0FE-FA695957409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Producing a Given Output at Minimum Cost</a:t>
            </a:r>
          </a:p>
        </p:txBody>
      </p:sp>
      <p:grpSp>
        <p:nvGrpSpPr>
          <p:cNvPr id="43" name="Group 52">
            <a:extLst>
              <a:ext uri="{FF2B5EF4-FFF2-40B4-BE49-F238E27FC236}">
                <a16:creationId xmlns:a16="http://schemas.microsoft.com/office/drawing/2014/main" id="{6E76EC26-A128-844D-96E3-9BF8EDA76700}"/>
              </a:ext>
            </a:extLst>
          </p:cNvPr>
          <p:cNvGrpSpPr>
            <a:grpSpLocks/>
          </p:cNvGrpSpPr>
          <p:nvPr/>
        </p:nvGrpSpPr>
        <p:grpSpPr bwMode="auto">
          <a:xfrm>
            <a:off x="1661396" y="6365875"/>
            <a:ext cx="5980112" cy="333375"/>
            <a:chOff x="1377" y="3728"/>
            <a:chExt cx="3767" cy="210"/>
          </a:xfrm>
        </p:grpSpPr>
        <p:sp>
          <p:nvSpPr>
            <p:cNvPr id="44" name="Line 10">
              <a:extLst>
                <a:ext uri="{FF2B5EF4-FFF2-40B4-BE49-F238E27FC236}">
                  <a16:creationId xmlns:a16="http://schemas.microsoft.com/office/drawing/2014/main" id="{D06C04BC-38F2-1149-8CF2-0FE2241DE8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77" y="3813"/>
              <a:ext cx="278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Rectangle 11">
              <a:extLst>
                <a:ext uri="{FF2B5EF4-FFF2-40B4-BE49-F238E27FC236}">
                  <a16:creationId xmlns:a16="http://schemas.microsoft.com/office/drawing/2014/main" id="{5705B3AA-4EEC-A444-B0F6-69753D551E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1" y="3728"/>
              <a:ext cx="1003" cy="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Labor per year</a:t>
              </a:r>
            </a:p>
          </p:txBody>
        </p:sp>
      </p:grpSp>
      <p:grpSp>
        <p:nvGrpSpPr>
          <p:cNvPr id="46" name="Group 51">
            <a:extLst>
              <a:ext uri="{FF2B5EF4-FFF2-40B4-BE49-F238E27FC236}">
                <a16:creationId xmlns:a16="http://schemas.microsoft.com/office/drawing/2014/main" id="{5DD4CC13-10CB-064A-91E7-E916AC052C92}"/>
              </a:ext>
            </a:extLst>
          </p:cNvPr>
          <p:cNvGrpSpPr>
            <a:grpSpLocks/>
          </p:cNvGrpSpPr>
          <p:nvPr/>
        </p:nvGrpSpPr>
        <p:grpSpPr bwMode="auto">
          <a:xfrm>
            <a:off x="680321" y="1931988"/>
            <a:ext cx="985837" cy="4598987"/>
            <a:chOff x="759" y="935"/>
            <a:chExt cx="621" cy="2897"/>
          </a:xfrm>
        </p:grpSpPr>
        <p:sp>
          <p:nvSpPr>
            <p:cNvPr id="47" name="Line 9">
              <a:extLst>
                <a:ext uri="{FF2B5EF4-FFF2-40B4-BE49-F238E27FC236}">
                  <a16:creationId xmlns:a16="http://schemas.microsoft.com/office/drawing/2014/main" id="{9A48726B-A4F5-1C4A-AC9F-8195EEB71C6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80" y="1163"/>
              <a:ext cx="0" cy="266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Rectangle 12">
              <a:extLst>
                <a:ext uri="{FF2B5EF4-FFF2-40B4-BE49-F238E27FC236}">
                  <a16:creationId xmlns:a16="http://schemas.microsoft.com/office/drawing/2014/main" id="{B9D71590-F268-074F-ADD8-F88ECA70A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9" y="935"/>
              <a:ext cx="541" cy="5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Capital</a:t>
              </a:r>
            </a:p>
            <a:p>
              <a:pPr algn="r"/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per</a:t>
              </a:r>
            </a:p>
            <a:p>
              <a:pPr algn="r"/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year</a:t>
              </a:r>
            </a:p>
          </p:txBody>
        </p:sp>
      </p:grpSp>
      <p:sp>
        <p:nvSpPr>
          <p:cNvPr id="49" name="Rectangle 14">
            <a:extLst>
              <a:ext uri="{FF2B5EF4-FFF2-40B4-BE49-F238E27FC236}">
                <a16:creationId xmlns:a16="http://schemas.microsoft.com/office/drawing/2014/main" id="{4E55042D-6D93-1B4D-806C-AFF577399B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2671" y="3586163"/>
            <a:ext cx="3028950" cy="1568450"/>
          </a:xfrm>
          <a:prstGeom prst="rect">
            <a:avLst/>
          </a:prstGeom>
          <a:solidFill>
            <a:srgbClr val="CCCC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ctr"/>
            <a:r>
              <a:rPr lang="en-US" altLang="en-US" sz="1600">
                <a:solidFill>
                  <a:schemeClr val="tx1"/>
                </a:solidFill>
                <a:latin typeface="Arial" panose="020B0604020202020204" pitchFamily="34" charset="0"/>
              </a:rPr>
              <a:t>Isocost </a:t>
            </a:r>
            <a:r>
              <a:rPr lang="en-US" altLang="en-US" sz="1600" i="1">
                <a:solidFill>
                  <a:schemeClr val="tx1"/>
                </a:solidFill>
                <a:latin typeface="Arial" panose="020B0604020202020204" pitchFamily="34" charset="0"/>
              </a:rPr>
              <a:t>C</a:t>
            </a:r>
            <a:r>
              <a:rPr lang="en-US" altLang="en-US" sz="1600" i="1" baseline="-25000">
                <a:solidFill>
                  <a:schemeClr val="tx1"/>
                </a:solidFill>
                <a:latin typeface="Arial" panose="020B0604020202020204" pitchFamily="34" charset="0"/>
              </a:rPr>
              <a:t>2</a:t>
            </a:r>
            <a:r>
              <a:rPr lang="en-US" altLang="en-US" sz="1600">
                <a:solidFill>
                  <a:schemeClr val="tx1"/>
                </a:solidFill>
                <a:latin typeface="Arial" panose="020B0604020202020204" pitchFamily="34" charset="0"/>
              </a:rPr>
              <a:t> shows quantity </a:t>
            </a:r>
          </a:p>
          <a:p>
            <a:pPr algn="ctr"/>
            <a:r>
              <a:rPr lang="en-US" altLang="en-US" sz="1600" i="1">
                <a:solidFill>
                  <a:schemeClr val="tx1"/>
                </a:solidFill>
                <a:latin typeface="Arial" panose="020B0604020202020204" pitchFamily="34" charset="0"/>
              </a:rPr>
              <a:t>Q</a:t>
            </a:r>
            <a:r>
              <a:rPr lang="en-US" altLang="en-US" sz="1600" i="1" baseline="-25000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  <a:r>
              <a:rPr lang="en-US" altLang="en-US" sz="1600">
                <a:solidFill>
                  <a:schemeClr val="tx1"/>
                </a:solidFill>
                <a:latin typeface="Arial" panose="020B0604020202020204" pitchFamily="34" charset="0"/>
              </a:rPr>
              <a:t> can be produced with</a:t>
            </a:r>
          </a:p>
          <a:p>
            <a:pPr algn="ctr"/>
            <a:r>
              <a:rPr lang="en-US" altLang="en-US" sz="1600">
                <a:solidFill>
                  <a:schemeClr val="tx1"/>
                </a:solidFill>
                <a:latin typeface="Arial" panose="020B0604020202020204" pitchFamily="34" charset="0"/>
              </a:rPr>
              <a:t>combination </a:t>
            </a:r>
            <a:r>
              <a:rPr lang="en-US" altLang="en-US" sz="1600" i="1">
                <a:solidFill>
                  <a:schemeClr val="tx1"/>
                </a:solidFill>
                <a:latin typeface="Arial" panose="020B0604020202020204" pitchFamily="34" charset="0"/>
              </a:rPr>
              <a:t>K</a:t>
            </a:r>
            <a:r>
              <a:rPr lang="en-US" altLang="en-US" sz="1600" i="1" baseline="-25000">
                <a:solidFill>
                  <a:schemeClr val="tx1"/>
                </a:solidFill>
                <a:latin typeface="Arial" panose="020B0604020202020204" pitchFamily="34" charset="0"/>
              </a:rPr>
              <a:t>2</a:t>
            </a:r>
            <a:r>
              <a:rPr lang="en-US" altLang="en-US" sz="1600" i="1">
                <a:solidFill>
                  <a:schemeClr val="tx1"/>
                </a:solidFill>
                <a:latin typeface="Arial" panose="020B0604020202020204" pitchFamily="34" charset="0"/>
              </a:rPr>
              <a:t>L</a:t>
            </a:r>
            <a:r>
              <a:rPr lang="en-US" altLang="en-US" sz="1600" i="1" baseline="-25000">
                <a:solidFill>
                  <a:schemeClr val="tx1"/>
                </a:solidFill>
                <a:latin typeface="Arial" panose="020B0604020202020204" pitchFamily="34" charset="0"/>
              </a:rPr>
              <a:t>2</a:t>
            </a:r>
            <a:r>
              <a:rPr lang="en-US" altLang="en-US" sz="1600" i="1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sz="1600">
                <a:solidFill>
                  <a:schemeClr val="tx1"/>
                </a:solidFill>
                <a:latin typeface="Arial" panose="020B0604020202020204" pitchFamily="34" charset="0"/>
              </a:rPr>
              <a:t>or </a:t>
            </a:r>
            <a:r>
              <a:rPr lang="en-US" altLang="en-US" sz="1600" i="1">
                <a:solidFill>
                  <a:schemeClr val="tx1"/>
                </a:solidFill>
                <a:latin typeface="Arial" panose="020B0604020202020204" pitchFamily="34" charset="0"/>
              </a:rPr>
              <a:t>K</a:t>
            </a:r>
            <a:r>
              <a:rPr lang="en-US" altLang="en-US" sz="1600" i="1" baseline="-25000">
                <a:solidFill>
                  <a:schemeClr val="tx1"/>
                </a:solidFill>
                <a:latin typeface="Arial" panose="020B0604020202020204" pitchFamily="34" charset="0"/>
              </a:rPr>
              <a:t>3</a:t>
            </a:r>
            <a:r>
              <a:rPr lang="en-US" altLang="en-US" sz="1600" i="1">
                <a:solidFill>
                  <a:schemeClr val="tx1"/>
                </a:solidFill>
                <a:latin typeface="Arial" panose="020B0604020202020204" pitchFamily="34" charset="0"/>
              </a:rPr>
              <a:t>L</a:t>
            </a:r>
            <a:r>
              <a:rPr lang="en-US" altLang="en-US" sz="1600" i="1" baseline="-25000">
                <a:solidFill>
                  <a:schemeClr val="tx1"/>
                </a:solidFill>
                <a:latin typeface="Arial" panose="020B0604020202020204" pitchFamily="34" charset="0"/>
              </a:rPr>
              <a:t>3</a:t>
            </a:r>
            <a:r>
              <a:rPr lang="en-US" altLang="en-US" sz="1600" i="1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algn="ctr"/>
            <a:r>
              <a:rPr lang="en-US" altLang="en-US" sz="1600">
                <a:solidFill>
                  <a:schemeClr val="tx1"/>
                </a:solidFill>
                <a:latin typeface="Arial" panose="020B0604020202020204" pitchFamily="34" charset="0"/>
              </a:rPr>
              <a:t>However, both of these</a:t>
            </a:r>
          </a:p>
          <a:p>
            <a:pPr algn="ctr"/>
            <a:r>
              <a:rPr lang="en-US" altLang="en-US" sz="1600">
                <a:solidFill>
                  <a:schemeClr val="tx1"/>
                </a:solidFill>
                <a:latin typeface="Arial" panose="020B0604020202020204" pitchFamily="34" charset="0"/>
              </a:rPr>
              <a:t>are higher cost combinations</a:t>
            </a:r>
          </a:p>
          <a:p>
            <a:pPr algn="ctr"/>
            <a:r>
              <a:rPr lang="en-US" altLang="en-US" sz="1600">
                <a:solidFill>
                  <a:schemeClr val="tx1"/>
                </a:solidFill>
                <a:latin typeface="Arial" panose="020B0604020202020204" pitchFamily="34" charset="0"/>
              </a:rPr>
              <a:t>than </a:t>
            </a:r>
            <a:r>
              <a:rPr lang="en-US" altLang="en-US" sz="1600" i="1">
                <a:solidFill>
                  <a:schemeClr val="tx1"/>
                </a:solidFill>
                <a:latin typeface="Arial" panose="020B0604020202020204" pitchFamily="34" charset="0"/>
              </a:rPr>
              <a:t>K</a:t>
            </a:r>
            <a:r>
              <a:rPr lang="en-US" altLang="en-US" sz="1600" i="1" baseline="-25000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  <a:r>
              <a:rPr lang="en-US" altLang="en-US" sz="1600" i="1">
                <a:solidFill>
                  <a:schemeClr val="tx1"/>
                </a:solidFill>
                <a:latin typeface="Arial" panose="020B0604020202020204" pitchFamily="34" charset="0"/>
              </a:rPr>
              <a:t>L</a:t>
            </a:r>
            <a:r>
              <a:rPr lang="en-US" altLang="en-US" sz="1600" i="1" baseline="-25000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  <a:r>
              <a:rPr lang="en-US" altLang="en-US" sz="1600" i="1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03015E0B-0EB4-A845-8052-A0116C85B516}"/>
              </a:ext>
            </a:extLst>
          </p:cNvPr>
          <p:cNvGrpSpPr>
            <a:grpSpLocks/>
          </p:cNvGrpSpPr>
          <p:nvPr/>
        </p:nvGrpSpPr>
        <p:grpSpPr bwMode="auto">
          <a:xfrm>
            <a:off x="2350371" y="2705100"/>
            <a:ext cx="3546475" cy="2994025"/>
            <a:chOff x="1838" y="1404"/>
            <a:chExt cx="2234" cy="1886"/>
          </a:xfrm>
        </p:grpSpPr>
        <p:sp>
          <p:nvSpPr>
            <p:cNvPr id="51" name="Rectangle 36">
              <a:extLst>
                <a:ext uri="{FF2B5EF4-FFF2-40B4-BE49-F238E27FC236}">
                  <a16:creationId xmlns:a16="http://schemas.microsoft.com/office/drawing/2014/main" id="{FEC95CBB-FEC2-B149-8DE7-E1C79E8297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3" y="3025"/>
              <a:ext cx="279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i="1">
                  <a:solidFill>
                    <a:schemeClr val="tx1"/>
                  </a:solidFill>
                  <a:latin typeface="Arial" panose="020B0604020202020204" pitchFamily="34" charset="0"/>
                </a:rPr>
                <a:t>Q</a:t>
              </a:r>
              <a:r>
                <a:rPr lang="en-US" altLang="en-US" sz="18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  <p:sp>
          <p:nvSpPr>
            <p:cNvPr id="52" name="Freeform 37">
              <a:extLst>
                <a:ext uri="{FF2B5EF4-FFF2-40B4-BE49-F238E27FC236}">
                  <a16:creationId xmlns:a16="http://schemas.microsoft.com/office/drawing/2014/main" id="{BA7359C6-0167-634C-AC63-7DF71C30A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8" y="1404"/>
              <a:ext cx="1957" cy="1886"/>
            </a:xfrm>
            <a:custGeom>
              <a:avLst/>
              <a:gdLst>
                <a:gd name="T0" fmla="*/ 0 w 1957"/>
                <a:gd name="T1" fmla="*/ 0 h 1886"/>
                <a:gd name="T2" fmla="*/ 71 w 1957"/>
                <a:gd name="T3" fmla="*/ 340 h 1886"/>
                <a:gd name="T4" fmla="*/ 237 w 1957"/>
                <a:gd name="T5" fmla="*/ 837 h 1886"/>
                <a:gd name="T6" fmla="*/ 695 w 1957"/>
                <a:gd name="T7" fmla="*/ 1444 h 1886"/>
                <a:gd name="T8" fmla="*/ 1176 w 1957"/>
                <a:gd name="T9" fmla="*/ 1713 h 1886"/>
                <a:gd name="T10" fmla="*/ 1586 w 1957"/>
                <a:gd name="T11" fmla="*/ 1815 h 1886"/>
                <a:gd name="T12" fmla="*/ 1957 w 1957"/>
                <a:gd name="T13" fmla="*/ 1886 h 188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957"/>
                <a:gd name="T22" fmla="*/ 0 h 1886"/>
                <a:gd name="T23" fmla="*/ 1957 w 1957"/>
                <a:gd name="T24" fmla="*/ 1886 h 188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957" h="1886">
                  <a:moveTo>
                    <a:pt x="0" y="0"/>
                  </a:moveTo>
                  <a:cubicBezTo>
                    <a:pt x="13" y="56"/>
                    <a:pt x="32" y="201"/>
                    <a:pt x="71" y="340"/>
                  </a:cubicBezTo>
                  <a:cubicBezTo>
                    <a:pt x="110" y="479"/>
                    <a:pt x="133" y="653"/>
                    <a:pt x="237" y="837"/>
                  </a:cubicBezTo>
                  <a:cubicBezTo>
                    <a:pt x="341" y="1021"/>
                    <a:pt x="538" y="1298"/>
                    <a:pt x="695" y="1444"/>
                  </a:cubicBezTo>
                  <a:cubicBezTo>
                    <a:pt x="852" y="1590"/>
                    <a:pt x="1028" y="1651"/>
                    <a:pt x="1176" y="1713"/>
                  </a:cubicBezTo>
                  <a:cubicBezTo>
                    <a:pt x="1324" y="1775"/>
                    <a:pt x="1456" y="1786"/>
                    <a:pt x="1586" y="1815"/>
                  </a:cubicBezTo>
                  <a:cubicBezTo>
                    <a:pt x="1716" y="1844"/>
                    <a:pt x="1880" y="1871"/>
                    <a:pt x="1957" y="1886"/>
                  </a:cubicBezTo>
                </a:path>
              </a:pathLst>
            </a:custGeom>
            <a:noFill/>
            <a:ln w="57150">
              <a:solidFill>
                <a:srgbClr val="6633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</p:grpSp>
      <p:sp>
        <p:nvSpPr>
          <p:cNvPr id="53" name="Rectangle 38">
            <a:extLst>
              <a:ext uri="{FF2B5EF4-FFF2-40B4-BE49-F238E27FC236}">
                <a16:creationId xmlns:a16="http://schemas.microsoft.com/office/drawing/2014/main" id="{4C0C978D-BF5D-6546-8211-46796F6460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4908" y="2130425"/>
            <a:ext cx="3365500" cy="1079500"/>
          </a:xfrm>
          <a:prstGeom prst="rect">
            <a:avLst/>
          </a:prstGeom>
          <a:solidFill>
            <a:srgbClr val="CCCC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ctr"/>
            <a:r>
              <a:rPr lang="en-US" altLang="en-US" sz="1600" i="1">
                <a:solidFill>
                  <a:schemeClr val="tx1"/>
                </a:solidFill>
                <a:latin typeface="Arial" panose="020B0604020202020204" pitchFamily="34" charset="0"/>
              </a:rPr>
              <a:t>Q</a:t>
            </a:r>
            <a:r>
              <a:rPr lang="en-US" altLang="en-US" sz="1600" i="1" baseline="-25000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  <a:r>
              <a:rPr lang="en-US" altLang="en-US" sz="1600" i="1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sz="1600">
                <a:solidFill>
                  <a:schemeClr val="tx1"/>
                </a:solidFill>
                <a:latin typeface="Arial" panose="020B0604020202020204" pitchFamily="34" charset="0"/>
              </a:rPr>
              <a:t>is an isoquant for output </a:t>
            </a:r>
            <a:r>
              <a:rPr lang="en-US" altLang="en-US" sz="1600" i="1">
                <a:solidFill>
                  <a:schemeClr val="tx1"/>
                </a:solidFill>
                <a:latin typeface="Arial" panose="020B0604020202020204" pitchFamily="34" charset="0"/>
              </a:rPr>
              <a:t>Q</a:t>
            </a:r>
            <a:r>
              <a:rPr lang="en-US" altLang="en-US" sz="1600" i="1" baseline="-25000">
                <a:solidFill>
                  <a:schemeClr val="tx1"/>
                </a:solidFill>
                <a:latin typeface="Arial" panose="020B0604020202020204" pitchFamily="34" charset="0"/>
              </a:rPr>
              <a:t>1.</a:t>
            </a:r>
          </a:p>
          <a:p>
            <a:pPr algn="ctr"/>
            <a:r>
              <a:rPr lang="en-US" altLang="en-US" sz="1600" i="1">
                <a:solidFill>
                  <a:schemeClr val="tx1"/>
                </a:solidFill>
                <a:latin typeface="Arial" panose="020B0604020202020204" pitchFamily="34" charset="0"/>
              </a:rPr>
              <a:t>There are three isocost lines, of which 2 are possible choices in which to produce Q1</a:t>
            </a:r>
            <a:endParaRPr lang="en-US" altLang="en-US" sz="1600" i="1" baseline="-250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grpSp>
        <p:nvGrpSpPr>
          <p:cNvPr id="54" name="Group 47">
            <a:extLst>
              <a:ext uri="{FF2B5EF4-FFF2-40B4-BE49-F238E27FC236}">
                <a16:creationId xmlns:a16="http://schemas.microsoft.com/office/drawing/2014/main" id="{6ED75151-A542-5A48-9119-B195C65FB94E}"/>
              </a:ext>
            </a:extLst>
          </p:cNvPr>
          <p:cNvGrpSpPr>
            <a:grpSpLocks/>
          </p:cNvGrpSpPr>
          <p:nvPr/>
        </p:nvGrpSpPr>
        <p:grpSpPr bwMode="auto">
          <a:xfrm>
            <a:off x="1640758" y="4294188"/>
            <a:ext cx="2584450" cy="2206625"/>
            <a:chOff x="1418" y="2378"/>
            <a:chExt cx="1628" cy="1390"/>
          </a:xfrm>
        </p:grpSpPr>
        <p:sp>
          <p:nvSpPr>
            <p:cNvPr id="55" name="Line 13">
              <a:extLst>
                <a:ext uri="{FF2B5EF4-FFF2-40B4-BE49-F238E27FC236}">
                  <a16:creationId xmlns:a16="http://schemas.microsoft.com/office/drawing/2014/main" id="{33373A58-5060-2249-8A2A-5E893A5073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18" y="2378"/>
              <a:ext cx="1390" cy="1390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Rectangle 17">
              <a:extLst>
                <a:ext uri="{FF2B5EF4-FFF2-40B4-BE49-F238E27FC236}">
                  <a16:creationId xmlns:a16="http://schemas.microsoft.com/office/drawing/2014/main" id="{FCDDB839-5C4C-9548-ACBC-9934C8B3BC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5" y="3507"/>
              <a:ext cx="271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i="1">
                  <a:solidFill>
                    <a:schemeClr val="tx1"/>
                  </a:solidFill>
                  <a:latin typeface="Arial" panose="020B0604020202020204" pitchFamily="34" charset="0"/>
                </a:rPr>
                <a:t>C</a:t>
              </a:r>
              <a:r>
                <a:rPr lang="en-US" altLang="en-US" sz="18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0</a:t>
              </a:r>
            </a:p>
          </p:txBody>
        </p:sp>
      </p:grpSp>
      <p:grpSp>
        <p:nvGrpSpPr>
          <p:cNvPr id="57" name="Group 48">
            <a:extLst>
              <a:ext uri="{FF2B5EF4-FFF2-40B4-BE49-F238E27FC236}">
                <a16:creationId xmlns:a16="http://schemas.microsoft.com/office/drawing/2014/main" id="{74ED1E30-0C5C-B646-BC18-FE40AA96A26B}"/>
              </a:ext>
            </a:extLst>
          </p:cNvPr>
          <p:cNvGrpSpPr>
            <a:grpSpLocks/>
          </p:cNvGrpSpPr>
          <p:nvPr/>
        </p:nvGrpSpPr>
        <p:grpSpPr bwMode="auto">
          <a:xfrm>
            <a:off x="1669333" y="3276600"/>
            <a:ext cx="3514725" cy="3209925"/>
            <a:chOff x="1418" y="1746"/>
            <a:chExt cx="2214" cy="2022"/>
          </a:xfrm>
        </p:grpSpPr>
        <p:sp>
          <p:nvSpPr>
            <p:cNvPr id="58" name="Line 15">
              <a:extLst>
                <a:ext uri="{FF2B5EF4-FFF2-40B4-BE49-F238E27FC236}">
                  <a16:creationId xmlns:a16="http://schemas.microsoft.com/office/drawing/2014/main" id="{8D057311-A1BA-6149-89C8-11CC08D3A10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18" y="1746"/>
              <a:ext cx="2022" cy="2022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Rectangle 18">
              <a:extLst>
                <a:ext uri="{FF2B5EF4-FFF2-40B4-BE49-F238E27FC236}">
                  <a16:creationId xmlns:a16="http://schemas.microsoft.com/office/drawing/2014/main" id="{9DB068D3-57CD-2E43-A1A2-3DC80E0125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61" y="3507"/>
              <a:ext cx="271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i="1">
                  <a:solidFill>
                    <a:schemeClr val="tx1"/>
                  </a:solidFill>
                  <a:latin typeface="Arial" panose="020B0604020202020204" pitchFamily="34" charset="0"/>
                </a:rPr>
                <a:t>C</a:t>
              </a:r>
              <a:r>
                <a:rPr lang="en-US" altLang="en-US" sz="18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60" name="Group 50">
            <a:extLst>
              <a:ext uri="{FF2B5EF4-FFF2-40B4-BE49-F238E27FC236}">
                <a16:creationId xmlns:a16="http://schemas.microsoft.com/office/drawing/2014/main" id="{5F1643F2-49F0-6940-95DE-CA6CC9D372B1}"/>
              </a:ext>
            </a:extLst>
          </p:cNvPr>
          <p:cNvGrpSpPr>
            <a:grpSpLocks/>
          </p:cNvGrpSpPr>
          <p:nvPr/>
        </p:nvGrpSpPr>
        <p:grpSpPr bwMode="auto">
          <a:xfrm>
            <a:off x="1670921" y="2424113"/>
            <a:ext cx="4518025" cy="4060825"/>
            <a:chOff x="1410" y="1218"/>
            <a:chExt cx="2846" cy="2558"/>
          </a:xfrm>
        </p:grpSpPr>
        <p:sp>
          <p:nvSpPr>
            <p:cNvPr id="61" name="Line 16">
              <a:extLst>
                <a:ext uri="{FF2B5EF4-FFF2-40B4-BE49-F238E27FC236}">
                  <a16:creationId xmlns:a16="http://schemas.microsoft.com/office/drawing/2014/main" id="{F874EB16-D127-0746-ADFA-9E79B920DB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10" y="1218"/>
              <a:ext cx="2558" cy="2558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Rectangle 19">
              <a:extLst>
                <a:ext uri="{FF2B5EF4-FFF2-40B4-BE49-F238E27FC236}">
                  <a16:creationId xmlns:a16="http://schemas.microsoft.com/office/drawing/2014/main" id="{EA63502A-FC0C-C346-9854-B33044A2E4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5" y="3507"/>
              <a:ext cx="271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i="1">
                  <a:solidFill>
                    <a:schemeClr val="tx1"/>
                  </a:solidFill>
                  <a:latin typeface="Arial" panose="020B0604020202020204" pitchFamily="34" charset="0"/>
                </a:rPr>
                <a:t>C</a:t>
              </a:r>
              <a:r>
                <a:rPr lang="en-US" altLang="en-US" sz="18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63" name="Group 53">
            <a:extLst>
              <a:ext uri="{FF2B5EF4-FFF2-40B4-BE49-F238E27FC236}">
                <a16:creationId xmlns:a16="http://schemas.microsoft.com/office/drawing/2014/main" id="{B921DBA9-05A3-1A4D-AD7E-1CBA5744E10F}"/>
              </a:ext>
            </a:extLst>
          </p:cNvPr>
          <p:cNvGrpSpPr>
            <a:grpSpLocks/>
          </p:cNvGrpSpPr>
          <p:nvPr/>
        </p:nvGrpSpPr>
        <p:grpSpPr bwMode="auto">
          <a:xfrm>
            <a:off x="1158158" y="3019425"/>
            <a:ext cx="3890963" cy="3838575"/>
            <a:chOff x="1060" y="1620"/>
            <a:chExt cx="2451" cy="2418"/>
          </a:xfrm>
        </p:grpSpPr>
        <p:sp>
          <p:nvSpPr>
            <p:cNvPr id="64" name="Rectangle 35">
              <a:extLst>
                <a:ext uri="{FF2B5EF4-FFF2-40B4-BE49-F238E27FC236}">
                  <a16:creationId xmlns:a16="http://schemas.microsoft.com/office/drawing/2014/main" id="{E56D3879-4450-2745-9D6F-50FA381B0B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00" y="2580"/>
              <a:ext cx="218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i="1">
                  <a:solidFill>
                    <a:schemeClr val="tx1"/>
                  </a:solidFill>
                  <a:latin typeface="Arial" panose="020B0604020202020204" pitchFamily="34" charset="0"/>
                </a:rPr>
                <a:t>A</a:t>
              </a:r>
            </a:p>
          </p:txBody>
        </p:sp>
        <p:sp>
          <p:nvSpPr>
            <p:cNvPr id="65" name="Line 21">
              <a:extLst>
                <a:ext uri="{FF2B5EF4-FFF2-40B4-BE49-F238E27FC236}">
                  <a16:creationId xmlns:a16="http://schemas.microsoft.com/office/drawing/2014/main" id="{5ABB23C7-CC92-0749-8C91-648D6E23879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341" y="2867"/>
              <a:ext cx="116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Line 25">
              <a:extLst>
                <a:ext uri="{FF2B5EF4-FFF2-40B4-BE49-F238E27FC236}">
                  <a16:creationId xmlns:a16="http://schemas.microsoft.com/office/drawing/2014/main" id="{8D688715-7F60-8A40-92F0-16C2F1B96B9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341" y="3251"/>
              <a:ext cx="198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Rectangle 20">
              <a:extLst>
                <a:ext uri="{FF2B5EF4-FFF2-40B4-BE49-F238E27FC236}">
                  <a16:creationId xmlns:a16="http://schemas.microsoft.com/office/drawing/2014/main" id="{6EE7BF9F-D934-8A4D-9A3C-25A81CE7AE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" y="2724"/>
              <a:ext cx="271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i="1">
                  <a:solidFill>
                    <a:schemeClr val="tx1"/>
                  </a:solidFill>
                  <a:latin typeface="Arial" panose="020B0604020202020204" pitchFamily="34" charset="0"/>
                </a:rPr>
                <a:t>K</a:t>
              </a:r>
              <a:r>
                <a:rPr lang="en-US" altLang="en-US" sz="18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  <p:sp>
          <p:nvSpPr>
            <p:cNvPr id="68" name="Line 22">
              <a:extLst>
                <a:ext uri="{FF2B5EF4-FFF2-40B4-BE49-F238E27FC236}">
                  <a16:creationId xmlns:a16="http://schemas.microsoft.com/office/drawing/2014/main" id="{E7B05768-1D36-DC4C-8766-42CFD92A99E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83" y="2877"/>
              <a:ext cx="0" cy="94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9" name="Rectangle 23">
              <a:extLst>
                <a:ext uri="{FF2B5EF4-FFF2-40B4-BE49-F238E27FC236}">
                  <a16:creationId xmlns:a16="http://schemas.microsoft.com/office/drawing/2014/main" id="{402DBADF-EF59-3C41-B6D1-BF9CFDA03C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" y="3809"/>
              <a:ext cx="255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i="1">
                  <a:solidFill>
                    <a:schemeClr val="tx1"/>
                  </a:solidFill>
                  <a:latin typeface="Arial" panose="020B0604020202020204" pitchFamily="34" charset="0"/>
                </a:rPr>
                <a:t>L</a:t>
              </a:r>
              <a:r>
                <a:rPr lang="en-US" altLang="en-US" sz="18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  <p:sp>
          <p:nvSpPr>
            <p:cNvPr id="70" name="Oval 24">
              <a:extLst>
                <a:ext uri="{FF2B5EF4-FFF2-40B4-BE49-F238E27FC236}">
                  <a16:creationId xmlns:a16="http://schemas.microsoft.com/office/drawing/2014/main" id="{8762A96F-81CC-9F46-8976-6914AB2764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35" y="2819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1" name="Rectangle 26">
              <a:extLst>
                <a:ext uri="{FF2B5EF4-FFF2-40B4-BE49-F238E27FC236}">
                  <a16:creationId xmlns:a16="http://schemas.microsoft.com/office/drawing/2014/main" id="{913D448F-D404-854D-A54A-A0CC07A215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" y="3156"/>
              <a:ext cx="271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i="1">
                  <a:solidFill>
                    <a:schemeClr val="tx1"/>
                  </a:solidFill>
                  <a:latin typeface="Arial" panose="020B0604020202020204" pitchFamily="34" charset="0"/>
                </a:rPr>
                <a:t>K</a:t>
              </a:r>
              <a:r>
                <a:rPr lang="en-US" altLang="en-US" sz="18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3</a:t>
              </a:r>
            </a:p>
          </p:txBody>
        </p:sp>
        <p:sp>
          <p:nvSpPr>
            <p:cNvPr id="72" name="Line 27">
              <a:extLst>
                <a:ext uri="{FF2B5EF4-FFF2-40B4-BE49-F238E27FC236}">
                  <a16:creationId xmlns:a16="http://schemas.microsoft.com/office/drawing/2014/main" id="{33D0B311-DA68-D84C-9308-244D518D232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63" y="3213"/>
              <a:ext cx="0" cy="60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Rectangle 28">
              <a:extLst>
                <a:ext uri="{FF2B5EF4-FFF2-40B4-BE49-F238E27FC236}">
                  <a16:creationId xmlns:a16="http://schemas.microsoft.com/office/drawing/2014/main" id="{AD56B369-6A07-734C-8459-5125FE21AF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6" y="3800"/>
              <a:ext cx="255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i="1">
                  <a:solidFill>
                    <a:schemeClr val="tx1"/>
                  </a:solidFill>
                  <a:latin typeface="Arial" panose="020B0604020202020204" pitchFamily="34" charset="0"/>
                </a:rPr>
                <a:t>L</a:t>
              </a:r>
              <a:r>
                <a:rPr lang="en-US" altLang="en-US" sz="18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3</a:t>
              </a:r>
            </a:p>
          </p:txBody>
        </p:sp>
        <p:sp>
          <p:nvSpPr>
            <p:cNvPr id="74" name="Line 29">
              <a:extLst>
                <a:ext uri="{FF2B5EF4-FFF2-40B4-BE49-F238E27FC236}">
                  <a16:creationId xmlns:a16="http://schemas.microsoft.com/office/drawing/2014/main" id="{19C0931B-6844-0141-9CFC-C488C917FF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341" y="1763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Line 30">
              <a:extLst>
                <a:ext uri="{FF2B5EF4-FFF2-40B4-BE49-F238E27FC236}">
                  <a16:creationId xmlns:a16="http://schemas.microsoft.com/office/drawing/2014/main" id="{1CB19642-7B88-2E47-B92E-73FD0AE219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83" y="1773"/>
              <a:ext cx="0" cy="204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Oval 31">
              <a:extLst>
                <a:ext uri="{FF2B5EF4-FFF2-40B4-BE49-F238E27FC236}">
                  <a16:creationId xmlns:a16="http://schemas.microsoft.com/office/drawing/2014/main" id="{14F78ED0-B5C4-514E-BF99-C0E4BD60C5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7" y="1715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7" name="Oval 32">
              <a:extLst>
                <a:ext uri="{FF2B5EF4-FFF2-40B4-BE49-F238E27FC236}">
                  <a16:creationId xmlns:a16="http://schemas.microsoft.com/office/drawing/2014/main" id="{055781C8-98C6-5B41-9D86-7141BE79F5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5" y="3203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8" name="Rectangle 33">
              <a:extLst>
                <a:ext uri="{FF2B5EF4-FFF2-40B4-BE49-F238E27FC236}">
                  <a16:creationId xmlns:a16="http://schemas.microsoft.com/office/drawing/2014/main" id="{6A06C1D9-298A-C646-B359-DA9F562794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" y="1620"/>
              <a:ext cx="271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i="1">
                  <a:solidFill>
                    <a:schemeClr val="tx1"/>
                  </a:solidFill>
                  <a:latin typeface="Arial" panose="020B0604020202020204" pitchFamily="34" charset="0"/>
                </a:rPr>
                <a:t>K</a:t>
              </a:r>
              <a:r>
                <a:rPr lang="en-US" altLang="en-US" sz="18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2</a:t>
              </a:r>
            </a:p>
          </p:txBody>
        </p:sp>
        <p:sp>
          <p:nvSpPr>
            <p:cNvPr id="79" name="Rectangle 34">
              <a:extLst>
                <a:ext uri="{FF2B5EF4-FFF2-40B4-BE49-F238E27FC236}">
                  <a16:creationId xmlns:a16="http://schemas.microsoft.com/office/drawing/2014/main" id="{C970E70E-42CD-C248-84E8-10D07C3F35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0" y="3809"/>
              <a:ext cx="255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i="1">
                  <a:solidFill>
                    <a:schemeClr val="tx1"/>
                  </a:solidFill>
                  <a:latin typeface="Arial" panose="020B0604020202020204" pitchFamily="34" charset="0"/>
                </a:rPr>
                <a:t>L</a:t>
              </a:r>
              <a:r>
                <a:rPr lang="en-US" altLang="en-US" sz="18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40" name="Slide Number Placeholder 3">
            <a:extLst>
              <a:ext uri="{FF2B5EF4-FFF2-40B4-BE49-F238E27FC236}">
                <a16:creationId xmlns:a16="http://schemas.microsoft.com/office/drawing/2014/main" id="{41AE8AE6-D32D-D148-8D53-09C04D040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27</a:t>
            </a:fld>
            <a:endParaRPr lang="en-US"/>
          </a:p>
        </p:txBody>
      </p:sp>
      <p:sp>
        <p:nvSpPr>
          <p:cNvPr id="41" name="Slide Number Placeholder 3">
            <a:extLst>
              <a:ext uri="{FF2B5EF4-FFF2-40B4-BE49-F238E27FC236}">
                <a16:creationId xmlns:a16="http://schemas.microsoft.com/office/drawing/2014/main" id="{09CCF810-0AF5-C843-BC64-A5C77D531B5B}"/>
              </a:ext>
            </a:extLst>
          </p:cNvPr>
          <p:cNvSpPr txBox="1">
            <a:spLocks/>
          </p:cNvSpPr>
          <p:nvPr/>
        </p:nvSpPr>
        <p:spPr>
          <a:xfrm>
            <a:off x="10729455" y="767515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3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>
              <a:defRPr/>
            </a:pPr>
            <a:fld id="{F128DC48-024A-A743-A6DF-E12A487B7308}" type="slidenum">
              <a:rPr lang="en-US" smtClean="0">
                <a:solidFill>
                  <a:prstClr val="black">
                    <a:tint val="75000"/>
                  </a:prstClr>
                </a:solidFill>
                <a:latin typeface="Trebuchet MS" panose="020B0603020202020204"/>
              </a:rPr>
              <a:pPr defTabSz="457200">
                <a:defRPr/>
              </a:pPr>
              <a:t>27</a:t>
            </a:fld>
            <a:endParaRPr lang="en-US">
              <a:solidFill>
                <a:prstClr val="black">
                  <a:tint val="75000"/>
                </a:prstClr>
              </a:solidFill>
              <a:latin typeface="Trebuchet MS" panose="020B0603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558982436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 autoUpdateAnimBg="0"/>
      <p:bldP spid="53" grpId="0" animBg="1" autoUpdateAnimBg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6" name="Rectangle 2">
            <a:extLst>
              <a:ext uri="{FF2B5EF4-FFF2-40B4-BE49-F238E27FC236}">
                <a16:creationId xmlns:a16="http://schemas.microsoft.com/office/drawing/2014/main" id="{2459B972-EBAB-754F-96D2-A47341A834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Input Substitution When an Input Price Change</a:t>
            </a:r>
          </a:p>
        </p:txBody>
      </p:sp>
      <p:sp>
        <p:nvSpPr>
          <p:cNvPr id="44037" name="Rectangle 3">
            <a:extLst>
              <a:ext uri="{FF2B5EF4-FFF2-40B4-BE49-F238E27FC236}">
                <a16:creationId xmlns:a16="http://schemas.microsoft.com/office/drawing/2014/main" id="{215C5065-C7E3-0C4B-A5D8-34A84B85072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If the price of labor changes, then the slope of the isocost line change, w/r</a:t>
            </a:r>
          </a:p>
          <a:p>
            <a:pPr eaLnBrk="1" hangingPunct="1"/>
            <a:endParaRPr lang="en-US" altLang="en-US" sz="800"/>
          </a:p>
          <a:p>
            <a:pPr eaLnBrk="1" hangingPunct="1"/>
            <a:r>
              <a:rPr lang="en-US" altLang="en-US"/>
              <a:t>It now takes a new quantity of labor and capital to produce the output</a:t>
            </a:r>
          </a:p>
          <a:p>
            <a:pPr eaLnBrk="1" hangingPunct="1"/>
            <a:endParaRPr lang="en-US" altLang="en-US" sz="800"/>
          </a:p>
          <a:p>
            <a:pPr eaLnBrk="1" hangingPunct="1"/>
            <a:r>
              <a:rPr lang="en-US" altLang="en-US"/>
              <a:t>If price of labor increases relative to price of capital, and capital is substituted for labor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808CEC-8A5F-C744-92DB-F434B7DB0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8026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60" name="Rectangle 41">
            <a:extLst>
              <a:ext uri="{FF2B5EF4-FFF2-40B4-BE49-F238E27FC236}">
                <a16:creationId xmlns:a16="http://schemas.microsoft.com/office/drawing/2014/main" id="{3B321BE0-D3E6-8345-8F95-B85D79FB0DC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Input Substitution When an Input Price Change</a:t>
            </a:r>
          </a:p>
        </p:txBody>
      </p:sp>
      <p:grpSp>
        <p:nvGrpSpPr>
          <p:cNvPr id="2" name="Group 44">
            <a:extLst>
              <a:ext uri="{FF2B5EF4-FFF2-40B4-BE49-F238E27FC236}">
                <a16:creationId xmlns:a16="http://schemas.microsoft.com/office/drawing/2014/main" id="{C4CF8596-6336-9542-8676-8E67924380CF}"/>
              </a:ext>
            </a:extLst>
          </p:cNvPr>
          <p:cNvGrpSpPr>
            <a:grpSpLocks/>
          </p:cNvGrpSpPr>
          <p:nvPr/>
        </p:nvGrpSpPr>
        <p:grpSpPr bwMode="auto">
          <a:xfrm>
            <a:off x="1704710" y="2005013"/>
            <a:ext cx="2711451" cy="4518025"/>
            <a:chOff x="1264" y="1110"/>
            <a:chExt cx="1708" cy="2846"/>
          </a:xfrm>
        </p:grpSpPr>
        <p:sp>
          <p:nvSpPr>
            <p:cNvPr id="45089" name="Rectangle 27">
              <a:extLst>
                <a:ext uri="{FF2B5EF4-FFF2-40B4-BE49-F238E27FC236}">
                  <a16:creationId xmlns:a16="http://schemas.microsoft.com/office/drawing/2014/main" id="{C621F08A-A213-2B4C-9A55-9D28AB5691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8" y="3615"/>
              <a:ext cx="274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i="1">
                  <a:solidFill>
                    <a:schemeClr val="tx1"/>
                  </a:solidFill>
                  <a:latin typeface="Arial" panose="020B0604020202020204" pitchFamily="34" charset="0"/>
                </a:rPr>
                <a:t>C</a:t>
              </a:r>
              <a:r>
                <a:rPr lang="en-US" altLang="en-US" sz="18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2</a:t>
              </a:r>
            </a:p>
          </p:txBody>
        </p:sp>
        <p:sp>
          <p:nvSpPr>
            <p:cNvPr id="45090" name="Line 21">
              <a:extLst>
                <a:ext uri="{FF2B5EF4-FFF2-40B4-BE49-F238E27FC236}">
                  <a16:creationId xmlns:a16="http://schemas.microsoft.com/office/drawing/2014/main" id="{46012E4B-C59B-024B-B07B-63370E5C5E5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64" y="1110"/>
              <a:ext cx="1513" cy="2846"/>
            </a:xfrm>
            <a:prstGeom prst="line">
              <a:avLst/>
            </a:prstGeom>
            <a:noFill/>
            <a:ln w="50800">
              <a:solidFill>
                <a:srgbClr val="FF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86388" name="Rectangle 20">
            <a:extLst>
              <a:ext uri="{FF2B5EF4-FFF2-40B4-BE49-F238E27FC236}">
                <a16:creationId xmlns:a16="http://schemas.microsoft.com/office/drawing/2014/main" id="{C5B7B144-F270-794B-AA1B-89112B2E0F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4547" y="3521075"/>
            <a:ext cx="2633662" cy="952500"/>
          </a:xfrm>
          <a:prstGeom prst="rect">
            <a:avLst/>
          </a:prstGeom>
          <a:solidFill>
            <a:srgbClr val="CCCC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ctr"/>
            <a:r>
              <a:rPr lang="en-US" altLang="en-US" sz="1400">
                <a:solidFill>
                  <a:schemeClr val="tx1"/>
                </a:solidFill>
                <a:latin typeface="Arial" panose="020B0604020202020204" pitchFamily="34" charset="0"/>
              </a:rPr>
              <a:t>The new combination of </a:t>
            </a:r>
            <a:r>
              <a:rPr lang="en-US" altLang="en-US" sz="1400" i="1">
                <a:solidFill>
                  <a:schemeClr val="tx1"/>
                </a:solidFill>
                <a:latin typeface="Arial" panose="020B0604020202020204" pitchFamily="34" charset="0"/>
              </a:rPr>
              <a:t>K </a:t>
            </a:r>
            <a:r>
              <a:rPr lang="en-US" altLang="en-US" sz="1400">
                <a:solidFill>
                  <a:schemeClr val="tx1"/>
                </a:solidFill>
                <a:latin typeface="Arial" panose="020B0604020202020204" pitchFamily="34" charset="0"/>
              </a:rPr>
              <a:t>and </a:t>
            </a:r>
            <a:r>
              <a:rPr lang="en-US" altLang="en-US" sz="1400" i="1">
                <a:solidFill>
                  <a:schemeClr val="tx1"/>
                </a:solidFill>
                <a:latin typeface="Arial" panose="020B0604020202020204" pitchFamily="34" charset="0"/>
              </a:rPr>
              <a:t>L</a:t>
            </a:r>
            <a:r>
              <a:rPr lang="en-US" altLang="en-US" sz="1400">
                <a:solidFill>
                  <a:schemeClr val="tx1"/>
                </a:solidFill>
                <a:latin typeface="Arial" panose="020B0604020202020204" pitchFamily="34" charset="0"/>
              </a:rPr>
              <a:t> is used to produce </a:t>
            </a:r>
            <a:r>
              <a:rPr lang="en-US" altLang="en-US" sz="1400" i="1">
                <a:solidFill>
                  <a:schemeClr val="tx1"/>
                </a:solidFill>
                <a:latin typeface="Arial" panose="020B0604020202020204" pitchFamily="34" charset="0"/>
              </a:rPr>
              <a:t>Q</a:t>
            </a:r>
            <a:r>
              <a:rPr lang="en-US" altLang="en-US" sz="1400" i="1" baseline="-25000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  <a:r>
              <a:rPr lang="en-US" altLang="en-US" sz="1400" i="1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algn="ctr"/>
            <a:r>
              <a:rPr lang="en-US" altLang="en-US" sz="1400">
                <a:solidFill>
                  <a:schemeClr val="tx1"/>
                </a:solidFill>
                <a:latin typeface="Arial" panose="020B0604020202020204" pitchFamily="34" charset="0"/>
              </a:rPr>
              <a:t>Combination </a:t>
            </a:r>
            <a:r>
              <a:rPr lang="en-US" altLang="en-US" sz="1400" i="1">
                <a:solidFill>
                  <a:schemeClr val="tx1"/>
                </a:solidFill>
                <a:latin typeface="Arial" panose="020B0604020202020204" pitchFamily="34" charset="0"/>
              </a:rPr>
              <a:t>B </a:t>
            </a:r>
            <a:r>
              <a:rPr lang="en-US" altLang="en-US" sz="1400">
                <a:solidFill>
                  <a:schemeClr val="tx1"/>
                </a:solidFill>
                <a:latin typeface="Arial" panose="020B0604020202020204" pitchFamily="34" charset="0"/>
              </a:rPr>
              <a:t>is used in place of combination </a:t>
            </a:r>
            <a:r>
              <a:rPr lang="en-US" altLang="en-US" sz="1400" i="1">
                <a:solidFill>
                  <a:schemeClr val="tx1"/>
                </a:solidFill>
                <a:latin typeface="Arial" panose="020B0604020202020204" pitchFamily="34" charset="0"/>
              </a:rPr>
              <a:t>A.</a:t>
            </a:r>
          </a:p>
        </p:txBody>
      </p:sp>
      <p:grpSp>
        <p:nvGrpSpPr>
          <p:cNvPr id="3" name="Group 43">
            <a:extLst>
              <a:ext uri="{FF2B5EF4-FFF2-40B4-BE49-F238E27FC236}">
                <a16:creationId xmlns:a16="http://schemas.microsoft.com/office/drawing/2014/main" id="{91710884-9EFE-9444-9941-93FDA74AAFAB}"/>
              </a:ext>
            </a:extLst>
          </p:cNvPr>
          <p:cNvGrpSpPr>
            <a:grpSpLocks/>
          </p:cNvGrpSpPr>
          <p:nvPr/>
        </p:nvGrpSpPr>
        <p:grpSpPr bwMode="auto">
          <a:xfrm>
            <a:off x="1280847" y="3821112"/>
            <a:ext cx="2025650" cy="3036888"/>
            <a:chOff x="970" y="2245"/>
            <a:chExt cx="1276" cy="1913"/>
          </a:xfrm>
        </p:grpSpPr>
        <p:sp>
          <p:nvSpPr>
            <p:cNvPr id="45083" name="Oval 22">
              <a:extLst>
                <a:ext uri="{FF2B5EF4-FFF2-40B4-BE49-F238E27FC236}">
                  <a16:creationId xmlns:a16="http://schemas.microsoft.com/office/drawing/2014/main" id="{8889D6FA-D715-A246-B434-8D5CA2DFE4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77" y="2484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5084" name="Line 23">
              <a:extLst>
                <a:ext uri="{FF2B5EF4-FFF2-40B4-BE49-F238E27FC236}">
                  <a16:creationId xmlns:a16="http://schemas.microsoft.com/office/drawing/2014/main" id="{05FD9906-6029-6A4C-8FE8-696081B089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251" y="2532"/>
              <a:ext cx="74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085" name="Line 24">
              <a:extLst>
                <a:ext uri="{FF2B5EF4-FFF2-40B4-BE49-F238E27FC236}">
                  <a16:creationId xmlns:a16="http://schemas.microsoft.com/office/drawing/2014/main" id="{7CA109FD-A5EE-6D4B-BE93-A622F21A5E6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25" y="2574"/>
              <a:ext cx="0" cy="139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086" name="Rectangle 25">
              <a:extLst>
                <a:ext uri="{FF2B5EF4-FFF2-40B4-BE49-F238E27FC236}">
                  <a16:creationId xmlns:a16="http://schemas.microsoft.com/office/drawing/2014/main" id="{0F670E76-BB94-F148-A5E5-2CC646EF0F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0" y="2389"/>
              <a:ext cx="274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i="1">
                  <a:solidFill>
                    <a:schemeClr val="tx1"/>
                  </a:solidFill>
                  <a:latin typeface="Arial" panose="020B0604020202020204" pitchFamily="34" charset="0"/>
                </a:rPr>
                <a:t>K</a:t>
              </a:r>
              <a:r>
                <a:rPr lang="en-US" altLang="en-US" sz="18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2</a:t>
              </a:r>
            </a:p>
          </p:txBody>
        </p:sp>
        <p:sp>
          <p:nvSpPr>
            <p:cNvPr id="45087" name="Rectangle 26">
              <a:extLst>
                <a:ext uri="{FF2B5EF4-FFF2-40B4-BE49-F238E27FC236}">
                  <a16:creationId xmlns:a16="http://schemas.microsoft.com/office/drawing/2014/main" id="{FCA2FE29-BA9B-6B4F-8E63-2A578C727A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00" y="3927"/>
              <a:ext cx="25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i="1">
                  <a:solidFill>
                    <a:schemeClr val="tx1"/>
                  </a:solidFill>
                  <a:latin typeface="Arial" panose="020B0604020202020204" pitchFamily="34" charset="0"/>
                </a:rPr>
                <a:t>L</a:t>
              </a:r>
              <a:r>
                <a:rPr lang="en-US" altLang="en-US" sz="18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2</a:t>
              </a:r>
            </a:p>
          </p:txBody>
        </p:sp>
        <p:sp>
          <p:nvSpPr>
            <p:cNvPr id="45088" name="Rectangle 29">
              <a:extLst>
                <a:ext uri="{FF2B5EF4-FFF2-40B4-BE49-F238E27FC236}">
                  <a16:creationId xmlns:a16="http://schemas.microsoft.com/office/drawing/2014/main" id="{9D8F379E-9B49-5F43-ABE5-7CD5F4B53C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26" y="2245"/>
              <a:ext cx="2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i="1">
                  <a:solidFill>
                    <a:schemeClr val="tx1"/>
                  </a:solidFill>
                  <a:latin typeface="Arial" panose="020B0604020202020204" pitchFamily="34" charset="0"/>
                </a:rPr>
                <a:t>B</a:t>
              </a:r>
            </a:p>
          </p:txBody>
        </p:sp>
      </p:grpSp>
      <p:grpSp>
        <p:nvGrpSpPr>
          <p:cNvPr id="4" name="Group 45">
            <a:extLst>
              <a:ext uri="{FF2B5EF4-FFF2-40B4-BE49-F238E27FC236}">
                <a16:creationId xmlns:a16="http://schemas.microsoft.com/office/drawing/2014/main" id="{2B55B660-1E07-A345-91E3-D422F6A3B7A5}"/>
              </a:ext>
            </a:extLst>
          </p:cNvPr>
          <p:cNvGrpSpPr>
            <a:grpSpLocks/>
          </p:cNvGrpSpPr>
          <p:nvPr/>
        </p:nvGrpSpPr>
        <p:grpSpPr bwMode="auto">
          <a:xfrm>
            <a:off x="1734872" y="3300413"/>
            <a:ext cx="3519488" cy="3209925"/>
            <a:chOff x="1283" y="1926"/>
            <a:chExt cx="2217" cy="2022"/>
          </a:xfrm>
        </p:grpSpPr>
        <p:sp>
          <p:nvSpPr>
            <p:cNvPr id="45081" name="Line 13">
              <a:extLst>
                <a:ext uri="{FF2B5EF4-FFF2-40B4-BE49-F238E27FC236}">
                  <a16:creationId xmlns:a16="http://schemas.microsoft.com/office/drawing/2014/main" id="{692C580A-E919-D349-A2FC-3C7F7BC002D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83" y="1926"/>
              <a:ext cx="2022" cy="2022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082" name="Rectangle 14">
              <a:extLst>
                <a:ext uri="{FF2B5EF4-FFF2-40B4-BE49-F238E27FC236}">
                  <a16:creationId xmlns:a16="http://schemas.microsoft.com/office/drawing/2014/main" id="{F1F214AC-094F-1545-846C-D90C452A25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26" y="3615"/>
              <a:ext cx="274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i="1">
                  <a:solidFill>
                    <a:schemeClr val="tx1"/>
                  </a:solidFill>
                  <a:latin typeface="Arial" panose="020B0604020202020204" pitchFamily="34" charset="0"/>
                </a:rPr>
                <a:t>C</a:t>
              </a:r>
              <a:r>
                <a:rPr lang="en-US" altLang="en-US" sz="18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5" name="Group 42">
            <a:extLst>
              <a:ext uri="{FF2B5EF4-FFF2-40B4-BE49-F238E27FC236}">
                <a16:creationId xmlns:a16="http://schemas.microsoft.com/office/drawing/2014/main" id="{4EEAE4B2-CFE6-3141-9211-CE993EAA92C7}"/>
              </a:ext>
            </a:extLst>
          </p:cNvPr>
          <p:cNvGrpSpPr>
            <a:grpSpLocks/>
          </p:cNvGrpSpPr>
          <p:nvPr/>
        </p:nvGrpSpPr>
        <p:grpSpPr bwMode="auto">
          <a:xfrm>
            <a:off x="1209409" y="4583113"/>
            <a:ext cx="2635250" cy="2246313"/>
            <a:chOff x="970" y="2725"/>
            <a:chExt cx="1660" cy="1415"/>
          </a:xfrm>
        </p:grpSpPr>
        <p:sp>
          <p:nvSpPr>
            <p:cNvPr id="45075" name="Rectangle 15">
              <a:extLst>
                <a:ext uri="{FF2B5EF4-FFF2-40B4-BE49-F238E27FC236}">
                  <a16:creationId xmlns:a16="http://schemas.microsoft.com/office/drawing/2014/main" id="{45B335BE-1BFA-2844-A227-8EE1E985FE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0" y="2869"/>
              <a:ext cx="274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i="1">
                  <a:solidFill>
                    <a:schemeClr val="tx1"/>
                  </a:solidFill>
                  <a:latin typeface="Arial" panose="020B0604020202020204" pitchFamily="34" charset="0"/>
                </a:rPr>
                <a:t>K</a:t>
              </a:r>
              <a:r>
                <a:rPr lang="en-US" altLang="en-US" sz="18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  <p:sp>
          <p:nvSpPr>
            <p:cNvPr id="45076" name="Line 16">
              <a:extLst>
                <a:ext uri="{FF2B5EF4-FFF2-40B4-BE49-F238E27FC236}">
                  <a16:creationId xmlns:a16="http://schemas.microsoft.com/office/drawing/2014/main" id="{042AE18B-B8F7-A442-8D47-1A2F6C6B406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251" y="3012"/>
              <a:ext cx="116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077" name="Line 17">
              <a:extLst>
                <a:ext uri="{FF2B5EF4-FFF2-40B4-BE49-F238E27FC236}">
                  <a16:creationId xmlns:a16="http://schemas.microsoft.com/office/drawing/2014/main" id="{B725C490-BB13-A14F-B3D5-C79FED49623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09" y="3022"/>
              <a:ext cx="0" cy="94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078" name="Rectangle 18">
              <a:extLst>
                <a:ext uri="{FF2B5EF4-FFF2-40B4-BE49-F238E27FC236}">
                  <a16:creationId xmlns:a16="http://schemas.microsoft.com/office/drawing/2014/main" id="{EDF2DF5F-625C-2D46-8702-DAAC8A0483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66" y="3909"/>
              <a:ext cx="25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i="1">
                  <a:solidFill>
                    <a:schemeClr val="tx1"/>
                  </a:solidFill>
                  <a:latin typeface="Arial" panose="020B0604020202020204" pitchFamily="34" charset="0"/>
                </a:rPr>
                <a:t>L</a:t>
              </a:r>
              <a:r>
                <a:rPr lang="en-US" altLang="en-US" sz="18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  <p:sp>
          <p:nvSpPr>
            <p:cNvPr id="45079" name="Oval 19">
              <a:extLst>
                <a:ext uri="{FF2B5EF4-FFF2-40B4-BE49-F238E27FC236}">
                  <a16:creationId xmlns:a16="http://schemas.microsoft.com/office/drawing/2014/main" id="{E4D6359D-76B1-1F47-8FF5-8E08BC4033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61" y="2964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5080" name="Rectangle 28">
              <a:extLst>
                <a:ext uri="{FF2B5EF4-FFF2-40B4-BE49-F238E27FC236}">
                  <a16:creationId xmlns:a16="http://schemas.microsoft.com/office/drawing/2014/main" id="{322B7BE3-DCEB-1142-BED1-DFC4216F78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10" y="2725"/>
              <a:ext cx="22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i="1">
                  <a:solidFill>
                    <a:schemeClr val="tx1"/>
                  </a:solidFill>
                  <a:latin typeface="Arial" panose="020B0604020202020204" pitchFamily="34" charset="0"/>
                </a:rPr>
                <a:t>A</a:t>
              </a:r>
            </a:p>
          </p:txBody>
        </p:sp>
      </p:grpSp>
      <p:grpSp>
        <p:nvGrpSpPr>
          <p:cNvPr id="6" name="Group 46">
            <a:extLst>
              <a:ext uri="{FF2B5EF4-FFF2-40B4-BE49-F238E27FC236}">
                <a16:creationId xmlns:a16="http://schemas.microsoft.com/office/drawing/2014/main" id="{36D04A40-F44D-3F41-AFA3-C42AA3E96869}"/>
              </a:ext>
            </a:extLst>
          </p:cNvPr>
          <p:cNvGrpSpPr>
            <a:grpSpLocks/>
          </p:cNvGrpSpPr>
          <p:nvPr/>
        </p:nvGrpSpPr>
        <p:grpSpPr bwMode="auto">
          <a:xfrm>
            <a:off x="2709598" y="2955925"/>
            <a:ext cx="3243263" cy="2741612"/>
            <a:chOff x="1897" y="1709"/>
            <a:chExt cx="2043" cy="1727"/>
          </a:xfrm>
        </p:grpSpPr>
        <p:sp>
          <p:nvSpPr>
            <p:cNvPr id="45073" name="Freeform 4">
              <a:extLst>
                <a:ext uri="{FF2B5EF4-FFF2-40B4-BE49-F238E27FC236}">
                  <a16:creationId xmlns:a16="http://schemas.microsoft.com/office/drawing/2014/main" id="{09C73B62-7D5E-1340-A881-8B33941047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7" y="1709"/>
              <a:ext cx="1731" cy="1633"/>
            </a:xfrm>
            <a:custGeom>
              <a:avLst/>
              <a:gdLst>
                <a:gd name="T0" fmla="*/ 0 w 1731"/>
                <a:gd name="T1" fmla="*/ 0 h 1633"/>
                <a:gd name="T2" fmla="*/ 6 w 1731"/>
                <a:gd name="T3" fmla="*/ 42 h 1633"/>
                <a:gd name="T4" fmla="*/ 6 w 1731"/>
                <a:gd name="T5" fmla="*/ 98 h 1633"/>
                <a:gd name="T6" fmla="*/ 13 w 1731"/>
                <a:gd name="T7" fmla="*/ 160 h 1633"/>
                <a:gd name="T8" fmla="*/ 19 w 1731"/>
                <a:gd name="T9" fmla="*/ 237 h 1633"/>
                <a:gd name="T10" fmla="*/ 25 w 1731"/>
                <a:gd name="T11" fmla="*/ 309 h 1633"/>
                <a:gd name="T12" fmla="*/ 37 w 1731"/>
                <a:gd name="T13" fmla="*/ 381 h 1633"/>
                <a:gd name="T14" fmla="*/ 43 w 1731"/>
                <a:gd name="T15" fmla="*/ 448 h 1633"/>
                <a:gd name="T16" fmla="*/ 49 w 1731"/>
                <a:gd name="T17" fmla="*/ 500 h 1633"/>
                <a:gd name="T18" fmla="*/ 55 w 1731"/>
                <a:gd name="T19" fmla="*/ 541 h 1633"/>
                <a:gd name="T20" fmla="*/ 61 w 1731"/>
                <a:gd name="T21" fmla="*/ 577 h 1633"/>
                <a:gd name="T22" fmla="*/ 79 w 1731"/>
                <a:gd name="T23" fmla="*/ 639 h 1633"/>
                <a:gd name="T24" fmla="*/ 97 w 1731"/>
                <a:gd name="T25" fmla="*/ 685 h 1633"/>
                <a:gd name="T26" fmla="*/ 116 w 1731"/>
                <a:gd name="T27" fmla="*/ 736 h 1633"/>
                <a:gd name="T28" fmla="*/ 164 w 1731"/>
                <a:gd name="T29" fmla="*/ 850 h 1633"/>
                <a:gd name="T30" fmla="*/ 231 w 1731"/>
                <a:gd name="T31" fmla="*/ 958 h 1633"/>
                <a:gd name="T32" fmla="*/ 273 w 1731"/>
                <a:gd name="T33" fmla="*/ 1019 h 1633"/>
                <a:gd name="T34" fmla="*/ 322 w 1731"/>
                <a:gd name="T35" fmla="*/ 1086 h 1633"/>
                <a:gd name="T36" fmla="*/ 377 w 1731"/>
                <a:gd name="T37" fmla="*/ 1153 h 1633"/>
                <a:gd name="T38" fmla="*/ 425 w 1731"/>
                <a:gd name="T39" fmla="*/ 1210 h 1633"/>
                <a:gd name="T40" fmla="*/ 474 w 1731"/>
                <a:gd name="T41" fmla="*/ 1261 h 1633"/>
                <a:gd name="T42" fmla="*/ 522 w 1731"/>
                <a:gd name="T43" fmla="*/ 1303 h 1633"/>
                <a:gd name="T44" fmla="*/ 577 w 1731"/>
                <a:gd name="T45" fmla="*/ 1344 h 1633"/>
                <a:gd name="T46" fmla="*/ 644 w 1731"/>
                <a:gd name="T47" fmla="*/ 1385 h 1633"/>
                <a:gd name="T48" fmla="*/ 723 w 1731"/>
                <a:gd name="T49" fmla="*/ 1431 h 1633"/>
                <a:gd name="T50" fmla="*/ 814 w 1731"/>
                <a:gd name="T51" fmla="*/ 1483 h 1633"/>
                <a:gd name="T52" fmla="*/ 917 w 1731"/>
                <a:gd name="T53" fmla="*/ 1534 h 1633"/>
                <a:gd name="T54" fmla="*/ 971 w 1731"/>
                <a:gd name="T55" fmla="*/ 1555 h 1633"/>
                <a:gd name="T56" fmla="*/ 1038 w 1731"/>
                <a:gd name="T57" fmla="*/ 1570 h 1633"/>
                <a:gd name="T58" fmla="*/ 1111 w 1731"/>
                <a:gd name="T59" fmla="*/ 1586 h 1633"/>
                <a:gd name="T60" fmla="*/ 1202 w 1731"/>
                <a:gd name="T61" fmla="*/ 1596 h 1633"/>
                <a:gd name="T62" fmla="*/ 1299 w 1731"/>
                <a:gd name="T63" fmla="*/ 1606 h 1633"/>
                <a:gd name="T64" fmla="*/ 1396 w 1731"/>
                <a:gd name="T65" fmla="*/ 1611 h 1633"/>
                <a:gd name="T66" fmla="*/ 1493 w 1731"/>
                <a:gd name="T67" fmla="*/ 1617 h 1633"/>
                <a:gd name="T68" fmla="*/ 1584 w 1731"/>
                <a:gd name="T69" fmla="*/ 1622 h 1633"/>
                <a:gd name="T70" fmla="*/ 1663 w 1731"/>
                <a:gd name="T71" fmla="*/ 1627 h 1633"/>
                <a:gd name="T72" fmla="*/ 1730 w 1731"/>
                <a:gd name="T73" fmla="*/ 1632 h 1633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1731"/>
                <a:gd name="T112" fmla="*/ 0 h 1633"/>
                <a:gd name="T113" fmla="*/ 1731 w 1731"/>
                <a:gd name="T114" fmla="*/ 1633 h 1633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1731" h="1633">
                  <a:moveTo>
                    <a:pt x="0" y="0"/>
                  </a:moveTo>
                  <a:lnTo>
                    <a:pt x="6" y="42"/>
                  </a:lnTo>
                  <a:lnTo>
                    <a:pt x="6" y="98"/>
                  </a:lnTo>
                  <a:lnTo>
                    <a:pt x="13" y="160"/>
                  </a:lnTo>
                  <a:lnTo>
                    <a:pt x="19" y="237"/>
                  </a:lnTo>
                  <a:lnTo>
                    <a:pt x="25" y="309"/>
                  </a:lnTo>
                  <a:lnTo>
                    <a:pt x="37" y="381"/>
                  </a:lnTo>
                  <a:lnTo>
                    <a:pt x="43" y="448"/>
                  </a:lnTo>
                  <a:lnTo>
                    <a:pt x="49" y="500"/>
                  </a:lnTo>
                  <a:lnTo>
                    <a:pt x="55" y="541"/>
                  </a:lnTo>
                  <a:lnTo>
                    <a:pt x="61" y="577"/>
                  </a:lnTo>
                  <a:lnTo>
                    <a:pt x="79" y="639"/>
                  </a:lnTo>
                  <a:lnTo>
                    <a:pt x="97" y="685"/>
                  </a:lnTo>
                  <a:lnTo>
                    <a:pt x="116" y="736"/>
                  </a:lnTo>
                  <a:lnTo>
                    <a:pt x="164" y="850"/>
                  </a:lnTo>
                  <a:lnTo>
                    <a:pt x="231" y="958"/>
                  </a:lnTo>
                  <a:lnTo>
                    <a:pt x="273" y="1019"/>
                  </a:lnTo>
                  <a:lnTo>
                    <a:pt x="322" y="1086"/>
                  </a:lnTo>
                  <a:lnTo>
                    <a:pt x="377" y="1153"/>
                  </a:lnTo>
                  <a:lnTo>
                    <a:pt x="425" y="1210"/>
                  </a:lnTo>
                  <a:lnTo>
                    <a:pt x="474" y="1261"/>
                  </a:lnTo>
                  <a:lnTo>
                    <a:pt x="522" y="1303"/>
                  </a:lnTo>
                  <a:lnTo>
                    <a:pt x="577" y="1344"/>
                  </a:lnTo>
                  <a:lnTo>
                    <a:pt x="644" y="1385"/>
                  </a:lnTo>
                  <a:lnTo>
                    <a:pt x="723" y="1431"/>
                  </a:lnTo>
                  <a:lnTo>
                    <a:pt x="814" y="1483"/>
                  </a:lnTo>
                  <a:lnTo>
                    <a:pt x="917" y="1534"/>
                  </a:lnTo>
                  <a:lnTo>
                    <a:pt x="971" y="1555"/>
                  </a:lnTo>
                  <a:lnTo>
                    <a:pt x="1038" y="1570"/>
                  </a:lnTo>
                  <a:lnTo>
                    <a:pt x="1111" y="1586"/>
                  </a:lnTo>
                  <a:lnTo>
                    <a:pt x="1202" y="1596"/>
                  </a:lnTo>
                  <a:lnTo>
                    <a:pt x="1299" y="1606"/>
                  </a:lnTo>
                  <a:lnTo>
                    <a:pt x="1396" y="1611"/>
                  </a:lnTo>
                  <a:lnTo>
                    <a:pt x="1493" y="1617"/>
                  </a:lnTo>
                  <a:lnTo>
                    <a:pt x="1584" y="1622"/>
                  </a:lnTo>
                  <a:lnTo>
                    <a:pt x="1663" y="1627"/>
                  </a:lnTo>
                  <a:lnTo>
                    <a:pt x="1730" y="1632"/>
                  </a:lnTo>
                </a:path>
              </a:pathLst>
            </a:custGeom>
            <a:noFill/>
            <a:ln w="50800" cap="rnd">
              <a:solidFill>
                <a:srgbClr val="9933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074" name="Rectangle 30">
              <a:extLst>
                <a:ext uri="{FF2B5EF4-FFF2-40B4-BE49-F238E27FC236}">
                  <a16:creationId xmlns:a16="http://schemas.microsoft.com/office/drawing/2014/main" id="{79797DD9-806D-2B41-B577-8E1216D179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58" y="3205"/>
              <a:ext cx="28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800" i="1">
                  <a:solidFill>
                    <a:schemeClr val="tx1"/>
                  </a:solidFill>
                  <a:latin typeface="Arial" panose="020B0604020202020204" pitchFamily="34" charset="0"/>
                </a:rPr>
                <a:t>Q</a:t>
              </a:r>
              <a:r>
                <a:rPr lang="en-US" altLang="en-US" sz="1800" i="1" baseline="-25000">
                  <a:solidFill>
                    <a:schemeClr val="tx1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</p:grpSp>
      <p:sp>
        <p:nvSpPr>
          <p:cNvPr id="186399" name="Rectangle 31">
            <a:extLst>
              <a:ext uri="{FF2B5EF4-FFF2-40B4-BE49-F238E27FC236}">
                <a16:creationId xmlns:a16="http://schemas.microsoft.com/office/drawing/2014/main" id="{0A5A8C80-9626-E94B-A5A0-7399E21CCD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1797" y="2120900"/>
            <a:ext cx="2728912" cy="952500"/>
          </a:xfrm>
          <a:prstGeom prst="rect">
            <a:avLst/>
          </a:prstGeom>
          <a:solidFill>
            <a:srgbClr val="CCCC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ctr"/>
            <a:r>
              <a:rPr lang="en-US" altLang="en-US" sz="1400">
                <a:solidFill>
                  <a:schemeClr val="tx1"/>
                </a:solidFill>
                <a:latin typeface="Arial" panose="020B0604020202020204" pitchFamily="34" charset="0"/>
              </a:rPr>
              <a:t>If the price of labor</a:t>
            </a:r>
          </a:p>
          <a:p>
            <a:pPr algn="ctr"/>
            <a:r>
              <a:rPr lang="en-US" altLang="en-US" sz="1400">
                <a:solidFill>
                  <a:schemeClr val="tx1"/>
                </a:solidFill>
                <a:latin typeface="Arial" panose="020B0604020202020204" pitchFamily="34" charset="0"/>
              </a:rPr>
              <a:t>rises, the isocost curve</a:t>
            </a:r>
          </a:p>
          <a:p>
            <a:pPr algn="ctr"/>
            <a:r>
              <a:rPr lang="en-US" altLang="en-US" sz="1400">
                <a:solidFill>
                  <a:schemeClr val="tx1"/>
                </a:solidFill>
                <a:latin typeface="Arial" panose="020B0604020202020204" pitchFamily="34" charset="0"/>
              </a:rPr>
              <a:t>becomes steeper due to </a:t>
            </a:r>
          </a:p>
          <a:p>
            <a:pPr algn="ctr"/>
            <a:r>
              <a:rPr lang="en-US" altLang="en-US" sz="1400">
                <a:solidFill>
                  <a:schemeClr val="tx1"/>
                </a:solidFill>
                <a:latin typeface="Arial" panose="020B0604020202020204" pitchFamily="34" charset="0"/>
              </a:rPr>
              <a:t>the change in the slope -</a:t>
            </a:r>
            <a:r>
              <a:rPr lang="en-US" altLang="en-US" sz="1400" i="1">
                <a:solidFill>
                  <a:schemeClr val="tx1"/>
                </a:solidFill>
                <a:latin typeface="Arial" panose="020B0604020202020204" pitchFamily="34" charset="0"/>
              </a:rPr>
              <a:t>(w/</a:t>
            </a:r>
            <a:r>
              <a:rPr lang="en-US" altLang="en-US" sz="1400" i="1">
                <a:solidFill>
                  <a:srgbClr val="FF0000"/>
                </a:solidFill>
                <a:latin typeface="Arial" panose="020B0604020202020204" pitchFamily="34" charset="0"/>
              </a:rPr>
              <a:t>r</a:t>
            </a:r>
            <a:r>
              <a:rPr lang="en-US" altLang="en-US" sz="1400" i="1">
                <a:solidFill>
                  <a:schemeClr val="tx1"/>
                </a:solidFill>
                <a:latin typeface="Arial" panose="020B0604020202020204" pitchFamily="34" charset="0"/>
              </a:rPr>
              <a:t>).</a:t>
            </a:r>
          </a:p>
        </p:txBody>
      </p:sp>
      <p:sp>
        <p:nvSpPr>
          <p:cNvPr id="45068" name="Rectangle 32">
            <a:extLst>
              <a:ext uri="{FF2B5EF4-FFF2-40B4-BE49-F238E27FC236}">
                <a16:creationId xmlns:a16="http://schemas.microsoft.com/office/drawing/2014/main" id="{B0D1EDE3-EB9C-8F49-875C-93ACB4BA3C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57635" y="6446838"/>
            <a:ext cx="1607813" cy="335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1600">
                <a:solidFill>
                  <a:schemeClr val="tx1"/>
                </a:solidFill>
                <a:latin typeface="Arial" panose="020B0604020202020204" pitchFamily="34" charset="0"/>
              </a:rPr>
              <a:t>Labor per year</a:t>
            </a:r>
          </a:p>
        </p:txBody>
      </p:sp>
      <p:sp>
        <p:nvSpPr>
          <p:cNvPr id="45069" name="Rectangle 33">
            <a:extLst>
              <a:ext uri="{FF2B5EF4-FFF2-40B4-BE49-F238E27FC236}">
                <a16:creationId xmlns:a16="http://schemas.microsoft.com/office/drawing/2014/main" id="{F58FD82B-690E-F342-BAF8-868F43FE5F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321" y="1898650"/>
            <a:ext cx="867226" cy="828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Capital</a:t>
            </a:r>
          </a:p>
          <a:p>
            <a:pPr algn="r"/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per</a:t>
            </a:r>
          </a:p>
          <a:p>
            <a:pPr algn="r"/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year</a:t>
            </a:r>
          </a:p>
        </p:txBody>
      </p:sp>
      <p:sp>
        <p:nvSpPr>
          <p:cNvPr id="45070" name="Line 34">
            <a:extLst>
              <a:ext uri="{FF2B5EF4-FFF2-40B4-BE49-F238E27FC236}">
                <a16:creationId xmlns:a16="http://schemas.microsoft.com/office/drawing/2014/main" id="{244365BE-8B30-4242-A9AC-98A322039908}"/>
              </a:ext>
            </a:extLst>
          </p:cNvPr>
          <p:cNvSpPr>
            <a:spLocks noChangeShapeType="1"/>
          </p:cNvSpPr>
          <p:nvPr/>
        </p:nvSpPr>
        <p:spPr bwMode="auto">
          <a:xfrm>
            <a:off x="1703122" y="1938338"/>
            <a:ext cx="0" cy="45878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071" name="Line 35">
            <a:extLst>
              <a:ext uri="{FF2B5EF4-FFF2-40B4-BE49-F238E27FC236}">
                <a16:creationId xmlns:a16="http://schemas.microsoft.com/office/drawing/2014/main" id="{B5AC5E6B-E549-EF4D-B742-09CD300D8AE2}"/>
              </a:ext>
            </a:extLst>
          </p:cNvPr>
          <p:cNvSpPr>
            <a:spLocks noChangeShapeType="1"/>
          </p:cNvSpPr>
          <p:nvPr/>
        </p:nvSpPr>
        <p:spPr bwMode="auto">
          <a:xfrm>
            <a:off x="1712647" y="6510337"/>
            <a:ext cx="442595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Slide Number Placeholder 3">
            <a:extLst>
              <a:ext uri="{FF2B5EF4-FFF2-40B4-BE49-F238E27FC236}">
                <a16:creationId xmlns:a16="http://schemas.microsoft.com/office/drawing/2014/main" id="{E6FE1E9A-35A7-4641-AB6C-A7FFC39B4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29</a:t>
            </a:fld>
            <a:endParaRPr lang="en-US"/>
          </a:p>
        </p:txBody>
      </p:sp>
      <p:sp>
        <p:nvSpPr>
          <p:cNvPr id="33" name="Rounded Rectangular Callout 32">
            <a:extLst>
              <a:ext uri="{FF2B5EF4-FFF2-40B4-BE49-F238E27FC236}">
                <a16:creationId xmlns:a16="http://schemas.microsoft.com/office/drawing/2014/main" id="{0DB3A94F-111D-404B-A9EC-F5631F1F2874}"/>
              </a:ext>
            </a:extLst>
          </p:cNvPr>
          <p:cNvSpPr/>
          <p:nvPr/>
        </p:nvSpPr>
        <p:spPr>
          <a:xfrm>
            <a:off x="8920200" y="3161506"/>
            <a:ext cx="2747963" cy="3209925"/>
          </a:xfrm>
          <a:prstGeom prst="wedgeRoundRectCallout">
            <a:avLst>
              <a:gd name="adj1" fmla="val -240215"/>
              <a:gd name="adj2" fmla="val 5625"/>
              <a:gd name="adj3" fmla="val 1666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</a:t>
            </a:r>
            <a:r>
              <a:rPr lang="en-US" dirty="0" err="1"/>
              <a:t>isocost</a:t>
            </a:r>
            <a:r>
              <a:rPr lang="en-US" dirty="0"/>
              <a:t> line pivots about the isoquant because we are minimizing cost given required output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This differs from consumer theory where we are maximizing utility </a:t>
            </a:r>
            <a:r>
              <a:rPr lang="en-US" dirty="0" err="1"/>
              <a:t>s.t.</a:t>
            </a:r>
            <a:r>
              <a:rPr lang="en-US" dirty="0"/>
              <a:t> budget constraint</a:t>
            </a:r>
          </a:p>
        </p:txBody>
      </p:sp>
    </p:spTree>
    <p:extLst>
      <p:ext uri="{BB962C8B-B14F-4D97-AF65-F5344CB8AC3E}">
        <p14:creationId xmlns:p14="http://schemas.microsoft.com/office/powerpoint/2010/main" val="2832816769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2" dur="500"/>
                                        <p:tgtEl>
                                          <p:spTgt spid="186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2" dur="500"/>
                                        <p:tgtEl>
                                          <p:spTgt spid="186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6388" grpId="0" animBg="1" autoUpdateAnimBg="0"/>
      <p:bldP spid="186399" grpId="0" animBg="1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9" name="Rectangle 7">
            <a:extLst>
              <a:ext uri="{FF2B5EF4-FFF2-40B4-BE49-F238E27FC236}">
                <a16:creationId xmlns:a16="http://schemas.microsoft.com/office/drawing/2014/main" id="{66A0F2E0-C38D-D245-A750-4D9CABD9E60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Production Technology</a:t>
            </a:r>
          </a:p>
        </p:txBody>
      </p:sp>
      <p:sp>
        <p:nvSpPr>
          <p:cNvPr id="94216" name="Rectangle 8">
            <a:extLst>
              <a:ext uri="{FF2B5EF4-FFF2-40B4-BE49-F238E27FC236}">
                <a16:creationId xmlns:a16="http://schemas.microsoft.com/office/drawing/2014/main" id="{E4BFC646-B35D-0C4F-AC12-2CF979B4AAF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189285" y="2446020"/>
            <a:ext cx="7540170" cy="4064318"/>
          </a:xfrm>
        </p:spPr>
        <p:txBody>
          <a:bodyPr>
            <a:normAutofit/>
          </a:bodyPr>
          <a:lstStyle/>
          <a:p>
            <a:r>
              <a:rPr lang="en-US" altLang="en-US" dirty="0"/>
              <a:t>How might </a:t>
            </a:r>
            <a:r>
              <a:rPr lang="en-US" altLang="en-US" b="1" dirty="0"/>
              <a:t>a </a:t>
            </a:r>
            <a:r>
              <a:rPr lang="en-US" altLang="en-US" b="1" i="1" dirty="0"/>
              <a:t>producer</a:t>
            </a:r>
            <a:r>
              <a:rPr lang="en-US" altLang="en-US" b="1" dirty="0"/>
              <a:t> compare </a:t>
            </a:r>
            <a:r>
              <a:rPr lang="en-US" altLang="en-US" dirty="0"/>
              <a:t>different </a:t>
            </a:r>
            <a:r>
              <a:rPr lang="en-US" altLang="en-US" u="sng" dirty="0"/>
              <a:t>combinations of </a:t>
            </a:r>
            <a:r>
              <a:rPr lang="en-US" altLang="en-US" i="1" u="sng" dirty="0"/>
              <a:t>inputs</a:t>
            </a:r>
            <a:r>
              <a:rPr lang="en-US" altLang="en-US" dirty="0"/>
              <a:t> available for use?</a:t>
            </a:r>
            <a:endParaRPr lang="en-US" altLang="en-US" sz="1200" dirty="0"/>
          </a:p>
          <a:p>
            <a:endParaRPr lang="en-US" altLang="en-US" sz="1200" dirty="0"/>
          </a:p>
          <a:p>
            <a:r>
              <a:rPr lang="en-US" altLang="en-US" dirty="0"/>
              <a:t>Firms can choose between </a:t>
            </a:r>
            <a:r>
              <a:rPr lang="en-US" altLang="en-US" i="1" dirty="0"/>
              <a:t>combinations</a:t>
            </a:r>
            <a:r>
              <a:rPr lang="en-US" altLang="en-US" dirty="0"/>
              <a:t>, yielding respective levels of </a:t>
            </a:r>
            <a:r>
              <a:rPr lang="en-US" altLang="en-US" i="1" dirty="0"/>
              <a:t>output</a:t>
            </a:r>
          </a:p>
          <a:p>
            <a:endParaRPr lang="en-US" altLang="en-US" i="1" dirty="0"/>
          </a:p>
          <a:p>
            <a:r>
              <a:rPr lang="en-US" altLang="en-US" dirty="0"/>
              <a:t>For simplicity, we will consider only </a:t>
            </a:r>
            <a:r>
              <a:rPr lang="en-US" altLang="en-US" i="1" dirty="0"/>
              <a:t>labor (L) and capital (K) </a:t>
            </a:r>
          </a:p>
          <a:p>
            <a:endParaRPr lang="en-US" altLang="en-US" i="1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A0B9A44-614D-E343-ABF0-8D16820CF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67515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7459FF1-F604-294C-9F3C-9DD4BBAC51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827" y="2256289"/>
            <a:ext cx="2417415" cy="1677082"/>
          </a:xfrm>
          <a:prstGeom prst="rect">
            <a:avLst/>
          </a:prstGeom>
        </p:spPr>
      </p:pic>
      <p:pic>
        <p:nvPicPr>
          <p:cNvPr id="8" name="Picture 14" descr="http://l7.alamy.com/zooms/25d8baeca8894378b82fe8e6e8f44d51/industrial-robots-putting-out-car-bodies-on-assembly-line-2-audi-a4-cxrffx.jpg">
            <a:extLst>
              <a:ext uri="{FF2B5EF4-FFF2-40B4-BE49-F238E27FC236}">
                <a16:creationId xmlns:a16="http://schemas.microsoft.com/office/drawing/2014/main" id="{E303FC0E-8882-5640-B50F-E0B296FEC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534" y="3547456"/>
            <a:ext cx="2451100" cy="161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16" descr="Image result for cars">
            <a:extLst>
              <a:ext uri="{FF2B5EF4-FFF2-40B4-BE49-F238E27FC236}">
                <a16:creationId xmlns:a16="http://schemas.microsoft.com/office/drawing/2014/main" id="{9EA36F19-3015-A54F-AE8B-1C6BD54BDF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291" y="5247824"/>
            <a:ext cx="2301875" cy="1406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1B4A0ED-DF82-3548-8F79-BB8B2C9BAD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0219" y="169747"/>
            <a:ext cx="39116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161386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4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42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42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16" grpId="0" build="p" autoUpdateAnimBg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4" name="Rectangle 16">
            <a:extLst>
              <a:ext uri="{FF2B5EF4-FFF2-40B4-BE49-F238E27FC236}">
                <a16:creationId xmlns:a16="http://schemas.microsoft.com/office/drawing/2014/main" id="{CD76CB13-4DD8-0148-8A51-C39CD9079AF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Cost in the Long Run</a:t>
            </a:r>
          </a:p>
        </p:txBody>
      </p:sp>
      <p:sp>
        <p:nvSpPr>
          <p:cNvPr id="188433" name="Rectangle 17">
            <a:extLst>
              <a:ext uri="{FF2B5EF4-FFF2-40B4-BE49-F238E27FC236}">
                <a16:creationId xmlns:a16="http://schemas.microsoft.com/office/drawing/2014/main" id="{8A7E6928-FA93-224C-9190-2908E9BC579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How does the isocost line relate to the firm’s production process?</a:t>
            </a:r>
          </a:p>
          <a:p>
            <a:pPr eaLnBrk="1" hangingPunct="1"/>
            <a:endParaRPr lang="en-US" altLang="en-US"/>
          </a:p>
        </p:txBody>
      </p:sp>
      <p:graphicFrame>
        <p:nvGraphicFramePr>
          <p:cNvPr id="10242" name="Object 6">
            <a:hlinkClick r:id="" action="ppaction://ole?verb=0"/>
            <a:extLst>
              <a:ext uri="{FF2B5EF4-FFF2-40B4-BE49-F238E27FC236}">
                <a16:creationId xmlns:a16="http://schemas.microsoft.com/office/drawing/2014/main" id="{57774119-E657-8047-B3C6-605B31C801B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872012"/>
              </p:ext>
            </p:extLst>
          </p:nvPr>
        </p:nvGraphicFramePr>
        <p:xfrm>
          <a:off x="356451" y="3077637"/>
          <a:ext cx="5130800" cy="871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29552900" imgH="5016500" progId="Equation.DSMT4">
                  <p:embed/>
                </p:oleObj>
              </mc:Choice>
              <mc:Fallback>
                <p:oleObj name="Equation" r:id="rId3" imgW="29552900" imgH="5016500" progId="Equation.DSMT4">
                  <p:embed/>
                  <p:pic>
                    <p:nvPicPr>
                      <p:cNvPr id="10242" name="Object 6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57774119-E657-8047-B3C6-605B31C801BA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6451" y="3077637"/>
                        <a:ext cx="5130800" cy="871538"/>
                      </a:xfrm>
                      <a:prstGeom prst="rect">
                        <a:avLst/>
                      </a:prstGeom>
                      <a:solidFill>
                        <a:srgbClr val="CCCCFF"/>
                      </a:solidFill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43" name="Object 7">
            <a:hlinkClick r:id="" action="ppaction://ole?verb=0"/>
            <a:extLst>
              <a:ext uri="{FF2B5EF4-FFF2-40B4-BE49-F238E27FC236}">
                <a16:creationId xmlns:a16="http://schemas.microsoft.com/office/drawing/2014/main" id="{FFBF2463-45D3-F743-B325-D8E2B11DF34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7257154"/>
              </p:ext>
            </p:extLst>
          </p:nvPr>
        </p:nvGraphicFramePr>
        <p:xfrm>
          <a:off x="5633186" y="3077637"/>
          <a:ext cx="6202363" cy="871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37719000" imgH="5016500" progId="Equation.3">
                  <p:embed/>
                </p:oleObj>
              </mc:Choice>
              <mc:Fallback>
                <p:oleObj name="Equation" r:id="rId5" imgW="37719000" imgH="5016500" progId="Equation.3">
                  <p:embed/>
                  <p:pic>
                    <p:nvPicPr>
                      <p:cNvPr id="10243" name="Object 7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FFBF2463-45D3-F743-B325-D8E2B11DF346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33186" y="3077637"/>
                        <a:ext cx="6202363" cy="871538"/>
                      </a:xfrm>
                      <a:prstGeom prst="rect">
                        <a:avLst/>
                      </a:prstGeom>
                      <a:solidFill>
                        <a:srgbClr val="CCCCFF"/>
                      </a:solidFill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44" name="Object 8">
            <a:hlinkClick r:id="" action="ppaction://ole?verb=0"/>
            <a:extLst>
              <a:ext uri="{FF2B5EF4-FFF2-40B4-BE49-F238E27FC236}">
                <a16:creationId xmlns:a16="http://schemas.microsoft.com/office/drawing/2014/main" id="{A4649CA0-CCB2-F841-BFD9-9DA32DDBD56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58671464"/>
              </p:ext>
            </p:extLst>
          </p:nvPr>
        </p:nvGraphicFramePr>
        <p:xfrm>
          <a:off x="3262313" y="5173664"/>
          <a:ext cx="6107112" cy="833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61442600" imgH="8775700" progId="Equation.3">
                  <p:embed/>
                </p:oleObj>
              </mc:Choice>
              <mc:Fallback>
                <p:oleObj name="Equation" r:id="rId7" imgW="61442600" imgH="8775700" progId="Equation.3">
                  <p:embed/>
                  <p:pic>
                    <p:nvPicPr>
                      <p:cNvPr id="10244" name="Object 8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A4649CA0-CCB2-F841-BFD9-9DA32DDBD56C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62313" y="5173664"/>
                        <a:ext cx="6107112" cy="833437"/>
                      </a:xfrm>
                      <a:prstGeom prst="rect">
                        <a:avLst/>
                      </a:prstGeom>
                      <a:solidFill>
                        <a:srgbClr val="FFFF00"/>
                      </a:solidFill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8330B584-353C-ED49-BE08-FA0AEB5DC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30</a:t>
            </a:fld>
            <a:endParaRPr lang="en-US"/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444F6DE1-5487-204D-B35E-656BB4875E7E}"/>
              </a:ext>
            </a:extLst>
          </p:cNvPr>
          <p:cNvSpPr/>
          <p:nvPr/>
        </p:nvSpPr>
        <p:spPr>
          <a:xfrm>
            <a:off x="9578898" y="4149105"/>
            <a:ext cx="2531327" cy="1081668"/>
          </a:xfrm>
          <a:prstGeom prst="wedgeRoundRectCallout">
            <a:avLst>
              <a:gd name="adj1" fmla="val -60040"/>
              <a:gd name="adj2" fmla="val 89304"/>
              <a:gd name="adj3" fmla="val 1666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Recall the bliss point from consumer theory?</a:t>
            </a:r>
          </a:p>
        </p:txBody>
      </p:sp>
    </p:spTree>
    <p:extLst>
      <p:ext uri="{BB962C8B-B14F-4D97-AF65-F5344CB8AC3E}">
        <p14:creationId xmlns:p14="http://schemas.microsoft.com/office/powerpoint/2010/main" val="2680220579"/>
      </p:ext>
    </p:extLst>
  </p:cSld>
  <p:clrMapOvr>
    <a:masterClrMapping/>
  </p:clrMapOvr>
  <p:transition spd="med">
    <p:zoom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84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433" grpId="0" build="p" autoUpdateAnimBg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0" name="Rectangle 4">
            <a:extLst>
              <a:ext uri="{FF2B5EF4-FFF2-40B4-BE49-F238E27FC236}">
                <a16:creationId xmlns:a16="http://schemas.microsoft.com/office/drawing/2014/main" id="{348564A9-E088-A444-87AB-8130BEDE60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vert="horz" lIns="90488" tIns="44450" rIns="90488" bIns="44450" rtlCol="0" anchor="ctr">
            <a:normAutofit/>
          </a:bodyPr>
          <a:lstStyle/>
          <a:p>
            <a:pPr eaLnBrk="1" hangingPunct="1"/>
            <a:r>
              <a:rPr lang="en-US" altLang="en-US"/>
              <a:t>Cost in the Long Run</a:t>
            </a:r>
          </a:p>
        </p:txBody>
      </p:sp>
      <p:sp>
        <p:nvSpPr>
          <p:cNvPr id="50181" name="Rectangle 5">
            <a:extLst>
              <a:ext uri="{FF2B5EF4-FFF2-40B4-BE49-F238E27FC236}">
                <a16:creationId xmlns:a16="http://schemas.microsoft.com/office/drawing/2014/main" id="{CE838B43-7715-0C47-BA7D-CA310730D81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 vert="horz" lIns="90488" tIns="44450" rIns="90488" bIns="44450" rtlCol="0">
            <a:normAutofit/>
          </a:bodyPr>
          <a:lstStyle/>
          <a:p>
            <a:pPr eaLnBrk="1" hangingPunct="1">
              <a:spcBef>
                <a:spcPct val="70000"/>
              </a:spcBef>
            </a:pPr>
            <a:r>
              <a:rPr lang="en-US" altLang="en-US" dirty="0"/>
              <a:t>The minimum cost combination:</a:t>
            </a:r>
          </a:p>
          <a:p>
            <a:pPr eaLnBrk="1" hangingPunct="1">
              <a:spcBef>
                <a:spcPct val="350000"/>
              </a:spcBef>
              <a:buSzPct val="75000"/>
            </a:pPr>
            <a:r>
              <a:rPr lang="en-US" altLang="en-US" dirty="0"/>
              <a:t>Minimum cost for a given output will occur when each dollar of input added to the production process will add an equivalent amount of output.</a:t>
            </a:r>
          </a:p>
        </p:txBody>
      </p:sp>
      <p:graphicFrame>
        <p:nvGraphicFramePr>
          <p:cNvPr id="50182" name="Object 7">
            <a:extLst>
              <a:ext uri="{FF2B5EF4-FFF2-40B4-BE49-F238E27FC236}">
                <a16:creationId xmlns:a16="http://schemas.microsoft.com/office/drawing/2014/main" id="{F9D2AB8A-4F05-9645-850E-17D75F4E09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5940008"/>
              </p:ext>
            </p:extLst>
          </p:nvPr>
        </p:nvGraphicFramePr>
        <p:xfrm>
          <a:off x="4227569" y="2797176"/>
          <a:ext cx="2519363" cy="1027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9011900" imgH="9359900" progId="Equation.DSMT4">
                  <p:embed/>
                </p:oleObj>
              </mc:Choice>
              <mc:Fallback>
                <p:oleObj name="Equation" r:id="rId3" imgW="19011900" imgH="9359900" progId="Equation.DSMT4">
                  <p:embed/>
                  <p:pic>
                    <p:nvPicPr>
                      <p:cNvPr id="50182" name="Object 7">
                        <a:extLst>
                          <a:ext uri="{FF2B5EF4-FFF2-40B4-BE49-F238E27FC236}">
                            <a16:creationId xmlns:a16="http://schemas.microsoft.com/office/drawing/2014/main" id="{F9D2AB8A-4F05-9645-850E-17D75F4E09A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27569" y="2797176"/>
                        <a:ext cx="2519363" cy="1027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D1F0DEAD-F171-E547-88C1-A00FEBDCC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31</a:t>
            </a:fld>
            <a:endParaRPr lang="en-US"/>
          </a:p>
        </p:txBody>
      </p:sp>
      <p:sp>
        <p:nvSpPr>
          <p:cNvPr id="2" name="Rounded Rectangular Callout 1">
            <a:extLst>
              <a:ext uri="{FF2B5EF4-FFF2-40B4-BE49-F238E27FC236}">
                <a16:creationId xmlns:a16="http://schemas.microsoft.com/office/drawing/2014/main" id="{B2570CA5-4778-A549-BFE5-41652147804A}"/>
              </a:ext>
            </a:extLst>
          </p:cNvPr>
          <p:cNvSpPr/>
          <p:nvPr/>
        </p:nvSpPr>
        <p:spPr>
          <a:xfrm>
            <a:off x="7058722" y="2062976"/>
            <a:ext cx="2531327" cy="1081668"/>
          </a:xfrm>
          <a:prstGeom prst="wedgeRoundRectCallout">
            <a:avLst>
              <a:gd name="adj1" fmla="val -60040"/>
              <a:gd name="adj2" fmla="val 89304"/>
              <a:gd name="adj3" fmla="val 1666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Recall the equal marginal principle from consumer theory?</a:t>
            </a:r>
          </a:p>
        </p:txBody>
      </p:sp>
    </p:spTree>
    <p:extLst>
      <p:ext uri="{BB962C8B-B14F-4D97-AF65-F5344CB8AC3E}">
        <p14:creationId xmlns:p14="http://schemas.microsoft.com/office/powerpoint/2010/main" val="2115829150"/>
      </p:ext>
    </p:extLst>
  </p:cSld>
  <p:clrMapOvr>
    <a:masterClrMapping/>
  </p:clrMapOvr>
  <p:transition spd="med">
    <p:wipe dir="r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4" name="Rectangle 8">
            <a:extLst>
              <a:ext uri="{FF2B5EF4-FFF2-40B4-BE49-F238E27FC236}">
                <a16:creationId xmlns:a16="http://schemas.microsoft.com/office/drawing/2014/main" id="{789BE0B1-A2D5-0746-9242-0EA8D21D079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Cost in the Long Run</a:t>
            </a:r>
          </a:p>
        </p:txBody>
      </p:sp>
      <p:sp>
        <p:nvSpPr>
          <p:cNvPr id="51205" name="Rectangle 9">
            <a:extLst>
              <a:ext uri="{FF2B5EF4-FFF2-40B4-BE49-F238E27FC236}">
                <a16:creationId xmlns:a16="http://schemas.microsoft.com/office/drawing/2014/main" id="{4B6EF2AC-CB8D-A14C-8CB3-69665639A99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Cost minimization with Varying Output Levels</a:t>
            </a:r>
          </a:p>
          <a:p>
            <a:pPr lvl="1" eaLnBrk="1" hangingPunct="1"/>
            <a:endParaRPr lang="en-US" altLang="en-US" sz="800" dirty="0"/>
          </a:p>
          <a:p>
            <a:pPr lvl="1" eaLnBrk="1" hangingPunct="1"/>
            <a:r>
              <a:rPr lang="en-US" altLang="en-US" dirty="0"/>
              <a:t>For each level of output, there is an </a:t>
            </a:r>
            <a:r>
              <a:rPr lang="en-US" altLang="en-US" dirty="0" err="1"/>
              <a:t>isocost</a:t>
            </a:r>
            <a:r>
              <a:rPr lang="en-US" altLang="en-US" dirty="0"/>
              <a:t> curve showing minimum cost for that output level</a:t>
            </a:r>
          </a:p>
          <a:p>
            <a:pPr lvl="1" eaLnBrk="1" hangingPunct="1"/>
            <a:endParaRPr lang="en-US" altLang="en-US" sz="800" dirty="0"/>
          </a:p>
          <a:p>
            <a:pPr lvl="1" eaLnBrk="1" hangingPunct="1"/>
            <a:r>
              <a:rPr lang="en-US" altLang="en-US" dirty="0"/>
              <a:t>A firm’s </a:t>
            </a:r>
            <a:r>
              <a:rPr lang="en-US" altLang="en-US" dirty="0">
                <a:solidFill>
                  <a:srgbClr val="9999FF"/>
                </a:solidFill>
              </a:rPr>
              <a:t>expansion path</a:t>
            </a:r>
            <a:r>
              <a:rPr lang="en-US" altLang="en-US" dirty="0"/>
              <a:t> shows the minimum cost combinations of labor and capital at each level of output.</a:t>
            </a:r>
          </a:p>
          <a:p>
            <a:pPr lvl="1" eaLnBrk="1" hangingPunct="1"/>
            <a:endParaRPr lang="en-US" altLang="en-US" sz="800" dirty="0"/>
          </a:p>
          <a:p>
            <a:pPr lvl="1" eaLnBrk="1" hangingPunct="1"/>
            <a:r>
              <a:rPr lang="en-US" altLang="en-US" dirty="0"/>
              <a:t>Slope equals </a:t>
            </a:r>
            <a:r>
              <a:rPr lang="en-US" altLang="en-US" dirty="0">
                <a:sym typeface="Symbol" pitchFamily="2" charset="2"/>
              </a:rPr>
              <a:t>K/L</a:t>
            </a:r>
            <a:endParaRPr lang="en-US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908EC1-3B96-4C48-9889-E55F60184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752402"/>
      </p:ext>
    </p:extLst>
  </p:cSld>
  <p:clrMapOvr>
    <a:masterClrMapping/>
  </p:clrMapOvr>
  <p:transition spd="med">
    <p:wipe dir="r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8" name="Rectangle 1033">
            <a:extLst>
              <a:ext uri="{FF2B5EF4-FFF2-40B4-BE49-F238E27FC236}">
                <a16:creationId xmlns:a16="http://schemas.microsoft.com/office/drawing/2014/main" id="{54526C4C-E64F-5841-A083-1A0EA44AFD1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vert="horz" lIns="90488" tIns="44450" rIns="90488" bIns="44450" rtlCol="0" anchor="ctr">
            <a:normAutofit/>
          </a:bodyPr>
          <a:lstStyle/>
          <a:p>
            <a:pPr eaLnBrk="1" hangingPunct="1"/>
            <a:r>
              <a:rPr lang="en-US" altLang="en-US"/>
              <a:t>A Firm’s Expansion Path</a:t>
            </a:r>
          </a:p>
        </p:txBody>
      </p:sp>
      <p:grpSp>
        <p:nvGrpSpPr>
          <p:cNvPr id="2" name="Group 1094">
            <a:extLst>
              <a:ext uri="{FF2B5EF4-FFF2-40B4-BE49-F238E27FC236}">
                <a16:creationId xmlns:a16="http://schemas.microsoft.com/office/drawing/2014/main" id="{B1DA8110-99BA-634C-9E8A-35F3D5EA0145}"/>
              </a:ext>
            </a:extLst>
          </p:cNvPr>
          <p:cNvGrpSpPr>
            <a:grpSpLocks/>
          </p:cNvGrpSpPr>
          <p:nvPr/>
        </p:nvGrpSpPr>
        <p:grpSpPr bwMode="auto">
          <a:xfrm>
            <a:off x="1712196" y="3673474"/>
            <a:ext cx="4651375" cy="2857500"/>
            <a:chOff x="1407" y="1971"/>
            <a:chExt cx="2930" cy="1800"/>
          </a:xfrm>
        </p:grpSpPr>
        <p:sp>
          <p:nvSpPr>
            <p:cNvPr id="52277" name="Line 1070">
              <a:extLst>
                <a:ext uri="{FF2B5EF4-FFF2-40B4-BE49-F238E27FC236}">
                  <a16:creationId xmlns:a16="http://schemas.microsoft.com/office/drawing/2014/main" id="{7FF796F3-0DD9-9F4E-A9A2-2834F4D1B8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07" y="1971"/>
              <a:ext cx="1877" cy="1800"/>
            </a:xfrm>
            <a:prstGeom prst="line">
              <a:avLst/>
            </a:prstGeom>
            <a:noFill/>
            <a:ln w="57150">
              <a:solidFill>
                <a:srgbClr val="CC00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52278" name="Rectangle 1057">
              <a:extLst>
                <a:ext uri="{FF2B5EF4-FFF2-40B4-BE49-F238E27FC236}">
                  <a16:creationId xmlns:a16="http://schemas.microsoft.com/office/drawing/2014/main" id="{A70557F7-4AD9-404D-8876-6ED46F70ED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4" y="2031"/>
              <a:ext cx="1083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Expansion Path</a:t>
              </a:r>
            </a:p>
          </p:txBody>
        </p:sp>
      </p:grpSp>
      <p:sp>
        <p:nvSpPr>
          <p:cNvPr id="221218" name="Rectangle 1058">
            <a:extLst>
              <a:ext uri="{FF2B5EF4-FFF2-40B4-BE49-F238E27FC236}">
                <a16:creationId xmlns:a16="http://schemas.microsoft.com/office/drawing/2014/main" id="{A9DCD14B-8AA2-BC48-BE6F-30197C53C1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8695" y="2238375"/>
            <a:ext cx="2749550" cy="1165225"/>
          </a:xfrm>
          <a:prstGeom prst="rect">
            <a:avLst/>
          </a:prstGeom>
          <a:solidFill>
            <a:srgbClr val="CCCC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ctr"/>
            <a:r>
              <a:rPr lang="en-US" altLang="en-US" sz="1400">
                <a:solidFill>
                  <a:schemeClr val="tx1"/>
                </a:solidFill>
                <a:latin typeface="Arial" panose="020B0604020202020204" pitchFamily="34" charset="0"/>
              </a:rPr>
              <a:t>The expansion path illustrates</a:t>
            </a:r>
          </a:p>
          <a:p>
            <a:pPr algn="ctr"/>
            <a:r>
              <a:rPr lang="en-US" altLang="en-US" sz="1400">
                <a:solidFill>
                  <a:schemeClr val="tx1"/>
                </a:solidFill>
                <a:latin typeface="Arial" panose="020B0604020202020204" pitchFamily="34" charset="0"/>
              </a:rPr>
              <a:t>the least-cost combinations of</a:t>
            </a:r>
          </a:p>
          <a:p>
            <a:pPr algn="ctr"/>
            <a:r>
              <a:rPr lang="en-US" altLang="en-US" sz="1400">
                <a:solidFill>
                  <a:schemeClr val="tx1"/>
                </a:solidFill>
                <a:latin typeface="Arial" panose="020B0604020202020204" pitchFamily="34" charset="0"/>
              </a:rPr>
              <a:t>labor and capital that can be </a:t>
            </a:r>
          </a:p>
          <a:p>
            <a:pPr algn="ctr"/>
            <a:r>
              <a:rPr lang="en-US" altLang="en-US" sz="1400">
                <a:solidFill>
                  <a:schemeClr val="tx1"/>
                </a:solidFill>
                <a:latin typeface="Arial" panose="020B0604020202020204" pitchFamily="34" charset="0"/>
              </a:rPr>
              <a:t>used to produce each level of</a:t>
            </a:r>
          </a:p>
          <a:p>
            <a:pPr algn="ctr"/>
            <a:r>
              <a:rPr lang="en-US" altLang="en-US" sz="1400">
                <a:solidFill>
                  <a:schemeClr val="tx1"/>
                </a:solidFill>
                <a:latin typeface="Arial" panose="020B0604020202020204" pitchFamily="34" charset="0"/>
              </a:rPr>
              <a:t>output in the long-run.</a:t>
            </a:r>
          </a:p>
        </p:txBody>
      </p:sp>
      <p:grpSp>
        <p:nvGrpSpPr>
          <p:cNvPr id="52231" name="Group 1095">
            <a:extLst>
              <a:ext uri="{FF2B5EF4-FFF2-40B4-BE49-F238E27FC236}">
                <a16:creationId xmlns:a16="http://schemas.microsoft.com/office/drawing/2014/main" id="{3D244102-8513-BD4C-80EE-E63D9B777F86}"/>
              </a:ext>
            </a:extLst>
          </p:cNvPr>
          <p:cNvGrpSpPr>
            <a:grpSpLocks/>
          </p:cNvGrpSpPr>
          <p:nvPr/>
        </p:nvGrpSpPr>
        <p:grpSpPr bwMode="auto">
          <a:xfrm>
            <a:off x="680321" y="2032000"/>
            <a:ext cx="1008063" cy="4506913"/>
            <a:chOff x="757" y="1018"/>
            <a:chExt cx="635" cy="2839"/>
          </a:xfrm>
        </p:grpSpPr>
        <p:sp>
          <p:nvSpPr>
            <p:cNvPr id="52270" name="Line 1037">
              <a:extLst>
                <a:ext uri="{FF2B5EF4-FFF2-40B4-BE49-F238E27FC236}">
                  <a16:creationId xmlns:a16="http://schemas.microsoft.com/office/drawing/2014/main" id="{13838B83-3173-9644-AE00-12CBBA22543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92" y="1188"/>
              <a:ext cx="0" cy="266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271" name="Rectangle 1040">
              <a:extLst>
                <a:ext uri="{FF2B5EF4-FFF2-40B4-BE49-F238E27FC236}">
                  <a16:creationId xmlns:a16="http://schemas.microsoft.com/office/drawing/2014/main" id="{7AFA2559-C0C6-7742-8843-3C183831AE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7" y="1018"/>
              <a:ext cx="546" cy="5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Capital</a:t>
              </a:r>
            </a:p>
            <a:p>
              <a:pPr algn="r"/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per</a:t>
              </a:r>
            </a:p>
            <a:p>
              <a:pPr algn="r"/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year</a:t>
              </a:r>
            </a:p>
          </p:txBody>
        </p:sp>
        <p:sp>
          <p:nvSpPr>
            <p:cNvPr id="52272" name="Rectangle 1059">
              <a:extLst>
                <a:ext uri="{FF2B5EF4-FFF2-40B4-BE49-F238E27FC236}">
                  <a16:creationId xmlns:a16="http://schemas.microsoft.com/office/drawing/2014/main" id="{F6D3D806-5CAA-3047-96B4-1B3B19AB81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2" y="3406"/>
              <a:ext cx="305" cy="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25</a:t>
              </a:r>
            </a:p>
          </p:txBody>
        </p:sp>
        <p:sp>
          <p:nvSpPr>
            <p:cNvPr id="52273" name="Rectangle 1060">
              <a:extLst>
                <a:ext uri="{FF2B5EF4-FFF2-40B4-BE49-F238E27FC236}">
                  <a16:creationId xmlns:a16="http://schemas.microsoft.com/office/drawing/2014/main" id="{B2BE9F2D-0343-3C42-AD08-B1572E8338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2" y="3051"/>
              <a:ext cx="305" cy="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50</a:t>
              </a:r>
            </a:p>
          </p:txBody>
        </p:sp>
        <p:sp>
          <p:nvSpPr>
            <p:cNvPr id="52274" name="Rectangle 1061">
              <a:extLst>
                <a:ext uri="{FF2B5EF4-FFF2-40B4-BE49-F238E27FC236}">
                  <a16:creationId xmlns:a16="http://schemas.microsoft.com/office/drawing/2014/main" id="{E68CF4CA-F468-DA49-A3B2-6EB69F5014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2" y="2695"/>
              <a:ext cx="305" cy="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75</a:t>
              </a:r>
            </a:p>
          </p:txBody>
        </p:sp>
        <p:sp>
          <p:nvSpPr>
            <p:cNvPr id="52275" name="Rectangle 1062">
              <a:extLst>
                <a:ext uri="{FF2B5EF4-FFF2-40B4-BE49-F238E27FC236}">
                  <a16:creationId xmlns:a16="http://schemas.microsoft.com/office/drawing/2014/main" id="{EA8A9F89-BA66-3548-85B9-F583597CA0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8" y="2340"/>
              <a:ext cx="369" cy="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100</a:t>
              </a:r>
            </a:p>
          </p:txBody>
        </p:sp>
        <p:sp>
          <p:nvSpPr>
            <p:cNvPr id="52276" name="Rectangle 1064">
              <a:extLst>
                <a:ext uri="{FF2B5EF4-FFF2-40B4-BE49-F238E27FC236}">
                  <a16:creationId xmlns:a16="http://schemas.microsoft.com/office/drawing/2014/main" id="{C2E1C819-F5BB-D442-8ECB-999F65FBEF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8" y="1583"/>
              <a:ext cx="369" cy="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150</a:t>
              </a:r>
            </a:p>
          </p:txBody>
        </p:sp>
      </p:grpSp>
      <p:sp>
        <p:nvSpPr>
          <p:cNvPr id="52232" name="Rectangle 1066">
            <a:extLst>
              <a:ext uri="{FF2B5EF4-FFF2-40B4-BE49-F238E27FC236}">
                <a16:creationId xmlns:a16="http://schemas.microsoft.com/office/drawing/2014/main" id="{6F185F0A-3175-0D4C-849E-E7FDA1F260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3496" y="6524625"/>
            <a:ext cx="484187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 sz="1600">
                <a:solidFill>
                  <a:schemeClr val="tx1"/>
                </a:solidFill>
                <a:latin typeface="Arial" panose="020B0604020202020204" pitchFamily="34" charset="0"/>
              </a:rPr>
              <a:t>50</a:t>
            </a:r>
          </a:p>
        </p:txBody>
      </p:sp>
      <p:grpSp>
        <p:nvGrpSpPr>
          <p:cNvPr id="52233" name="Group 1096">
            <a:extLst>
              <a:ext uri="{FF2B5EF4-FFF2-40B4-BE49-F238E27FC236}">
                <a16:creationId xmlns:a16="http://schemas.microsoft.com/office/drawing/2014/main" id="{5A51DF8B-3A40-3A47-962A-A4EC4C458606}"/>
              </a:ext>
            </a:extLst>
          </p:cNvPr>
          <p:cNvGrpSpPr>
            <a:grpSpLocks/>
          </p:cNvGrpSpPr>
          <p:nvPr/>
        </p:nvGrpSpPr>
        <p:grpSpPr bwMode="auto">
          <a:xfrm>
            <a:off x="1694732" y="6378575"/>
            <a:ext cx="6142038" cy="466725"/>
            <a:chOff x="1396" y="3756"/>
            <a:chExt cx="3869" cy="294"/>
          </a:xfrm>
        </p:grpSpPr>
        <p:sp>
          <p:nvSpPr>
            <p:cNvPr id="52264" name="Line 1038">
              <a:extLst>
                <a:ext uri="{FF2B5EF4-FFF2-40B4-BE49-F238E27FC236}">
                  <a16:creationId xmlns:a16="http://schemas.microsoft.com/office/drawing/2014/main" id="{51FCD96F-7D2F-A44E-A193-8010ABC95A7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96" y="3865"/>
              <a:ext cx="278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265" name="Rectangle 1039">
              <a:extLst>
                <a:ext uri="{FF2B5EF4-FFF2-40B4-BE49-F238E27FC236}">
                  <a16:creationId xmlns:a16="http://schemas.microsoft.com/office/drawing/2014/main" id="{54B9D4B0-E3DE-6A4E-BD91-D739B70A75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52" y="3756"/>
              <a:ext cx="1013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Labor per year</a:t>
              </a:r>
            </a:p>
          </p:txBody>
        </p:sp>
        <p:sp>
          <p:nvSpPr>
            <p:cNvPr id="52266" name="Rectangle 1065">
              <a:extLst>
                <a:ext uri="{FF2B5EF4-FFF2-40B4-BE49-F238E27FC236}">
                  <a16:creationId xmlns:a16="http://schemas.microsoft.com/office/drawing/2014/main" id="{83D3E66D-7FA8-B741-8C0C-9B16C0A920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94" y="3840"/>
              <a:ext cx="399" cy="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100</a:t>
              </a:r>
            </a:p>
          </p:txBody>
        </p:sp>
        <p:sp>
          <p:nvSpPr>
            <p:cNvPr id="52267" name="Rectangle 1067">
              <a:extLst>
                <a:ext uri="{FF2B5EF4-FFF2-40B4-BE49-F238E27FC236}">
                  <a16:creationId xmlns:a16="http://schemas.microsoft.com/office/drawing/2014/main" id="{9B68C3A7-0EDB-0D43-B127-216CF96794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3" y="3840"/>
              <a:ext cx="337" cy="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150</a:t>
              </a:r>
            </a:p>
          </p:txBody>
        </p:sp>
        <p:sp>
          <p:nvSpPr>
            <p:cNvPr id="52268" name="Rectangle 1068">
              <a:extLst>
                <a:ext uri="{FF2B5EF4-FFF2-40B4-BE49-F238E27FC236}">
                  <a16:creationId xmlns:a16="http://schemas.microsoft.com/office/drawing/2014/main" id="{0D50A0EB-D5F6-5548-9E1C-443D857D45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80" y="3840"/>
              <a:ext cx="360" cy="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300</a:t>
              </a:r>
            </a:p>
          </p:txBody>
        </p:sp>
        <p:sp>
          <p:nvSpPr>
            <p:cNvPr id="52269" name="Rectangle 1069">
              <a:extLst>
                <a:ext uri="{FF2B5EF4-FFF2-40B4-BE49-F238E27FC236}">
                  <a16:creationId xmlns:a16="http://schemas.microsoft.com/office/drawing/2014/main" id="{C6A943E1-7104-9444-9EF9-2B2E7F9E9D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1" y="3840"/>
              <a:ext cx="385" cy="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200</a:t>
              </a:r>
            </a:p>
          </p:txBody>
        </p:sp>
      </p:grpSp>
      <p:grpSp>
        <p:nvGrpSpPr>
          <p:cNvPr id="5" name="Group 1084">
            <a:extLst>
              <a:ext uri="{FF2B5EF4-FFF2-40B4-BE49-F238E27FC236}">
                <a16:creationId xmlns:a16="http://schemas.microsoft.com/office/drawing/2014/main" id="{A4CD1B5C-07AF-274B-9B6C-D961834ED535}"/>
              </a:ext>
            </a:extLst>
          </p:cNvPr>
          <p:cNvGrpSpPr>
            <a:grpSpLocks/>
          </p:cNvGrpSpPr>
          <p:nvPr/>
        </p:nvGrpSpPr>
        <p:grpSpPr bwMode="auto">
          <a:xfrm>
            <a:off x="1680446" y="5265738"/>
            <a:ext cx="1336675" cy="1260475"/>
            <a:chOff x="1387" y="2974"/>
            <a:chExt cx="842" cy="794"/>
          </a:xfrm>
        </p:grpSpPr>
        <p:sp>
          <p:nvSpPr>
            <p:cNvPr id="52258" name="Line 1028">
              <a:extLst>
                <a:ext uri="{FF2B5EF4-FFF2-40B4-BE49-F238E27FC236}">
                  <a16:creationId xmlns:a16="http://schemas.microsoft.com/office/drawing/2014/main" id="{136F6DD2-1C03-C64B-BFB9-5BE46440AB9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87" y="3087"/>
              <a:ext cx="743" cy="681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259" name="Freeform 1030">
              <a:extLst>
                <a:ext uri="{FF2B5EF4-FFF2-40B4-BE49-F238E27FC236}">
                  <a16:creationId xmlns:a16="http://schemas.microsoft.com/office/drawing/2014/main" id="{45E0509B-22A2-5249-8F81-615E6157E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9" y="2974"/>
              <a:ext cx="740" cy="707"/>
            </a:xfrm>
            <a:custGeom>
              <a:avLst/>
              <a:gdLst>
                <a:gd name="T0" fmla="*/ 0 w 914"/>
                <a:gd name="T1" fmla="*/ 0 h 865"/>
                <a:gd name="T2" fmla="*/ 2 w 914"/>
                <a:gd name="T3" fmla="*/ 3 h 865"/>
                <a:gd name="T4" fmla="*/ 2 w 914"/>
                <a:gd name="T5" fmla="*/ 6 h 865"/>
                <a:gd name="T6" fmla="*/ 3 w 914"/>
                <a:gd name="T7" fmla="*/ 7 h 865"/>
                <a:gd name="T8" fmla="*/ 4 w 914"/>
                <a:gd name="T9" fmla="*/ 9 h 865"/>
                <a:gd name="T10" fmla="*/ 5 w 914"/>
                <a:gd name="T11" fmla="*/ 11 h 865"/>
                <a:gd name="T12" fmla="*/ 6 w 914"/>
                <a:gd name="T13" fmla="*/ 11 h 865"/>
                <a:gd name="T14" fmla="*/ 6 w 914"/>
                <a:gd name="T15" fmla="*/ 13 h 865"/>
                <a:gd name="T16" fmla="*/ 8 w 914"/>
                <a:gd name="T17" fmla="*/ 13 h 865"/>
                <a:gd name="T18" fmla="*/ 10 w 914"/>
                <a:gd name="T19" fmla="*/ 15 h 865"/>
                <a:gd name="T20" fmla="*/ 10 w 914"/>
                <a:gd name="T21" fmla="*/ 16 h 865"/>
                <a:gd name="T22" fmla="*/ 14 w 914"/>
                <a:gd name="T23" fmla="*/ 16 h 865"/>
                <a:gd name="T24" fmla="*/ 16 w 914"/>
                <a:gd name="T25" fmla="*/ 19 h 865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914"/>
                <a:gd name="T40" fmla="*/ 0 h 865"/>
                <a:gd name="T41" fmla="*/ 914 w 914"/>
                <a:gd name="T42" fmla="*/ 865 h 865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914" h="865">
                  <a:moveTo>
                    <a:pt x="0" y="0"/>
                  </a:moveTo>
                  <a:lnTo>
                    <a:pt x="67" y="146"/>
                  </a:lnTo>
                  <a:lnTo>
                    <a:pt x="137" y="280"/>
                  </a:lnTo>
                  <a:lnTo>
                    <a:pt x="176" y="350"/>
                  </a:lnTo>
                  <a:lnTo>
                    <a:pt x="219" y="409"/>
                  </a:lnTo>
                  <a:lnTo>
                    <a:pt x="266" y="473"/>
                  </a:lnTo>
                  <a:lnTo>
                    <a:pt x="321" y="525"/>
                  </a:lnTo>
                  <a:lnTo>
                    <a:pt x="380" y="578"/>
                  </a:lnTo>
                  <a:lnTo>
                    <a:pt x="447" y="625"/>
                  </a:lnTo>
                  <a:lnTo>
                    <a:pt x="517" y="671"/>
                  </a:lnTo>
                  <a:lnTo>
                    <a:pt x="592" y="712"/>
                  </a:lnTo>
                  <a:lnTo>
                    <a:pt x="748" y="788"/>
                  </a:lnTo>
                  <a:lnTo>
                    <a:pt x="913" y="864"/>
                  </a:lnTo>
                </a:path>
              </a:pathLst>
            </a:custGeom>
            <a:noFill/>
            <a:ln w="50800" cap="rnd">
              <a:solidFill>
                <a:srgbClr val="9933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260" name="Oval 1044">
              <a:extLst>
                <a:ext uri="{FF2B5EF4-FFF2-40B4-BE49-F238E27FC236}">
                  <a16:creationId xmlns:a16="http://schemas.microsoft.com/office/drawing/2014/main" id="{70C42AB0-8ECC-954F-9656-7971D0B7B6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0" y="3382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52261" name="Rectangle 1046">
              <a:extLst>
                <a:ext uri="{FF2B5EF4-FFF2-40B4-BE49-F238E27FC236}">
                  <a16:creationId xmlns:a16="http://schemas.microsoft.com/office/drawing/2014/main" id="{EDBD5EBE-CF0A-D94B-B23E-E40C0B87CC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65" y="3176"/>
              <a:ext cx="195" cy="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600" i="1">
                  <a:solidFill>
                    <a:schemeClr val="tx1"/>
                  </a:solidFill>
                  <a:latin typeface="Arial" panose="020B0604020202020204" pitchFamily="34" charset="0"/>
                </a:rPr>
                <a:t>A</a:t>
              </a:r>
            </a:p>
          </p:txBody>
        </p:sp>
        <p:sp>
          <p:nvSpPr>
            <p:cNvPr id="52262" name="Line 1076">
              <a:extLst>
                <a:ext uri="{FF2B5EF4-FFF2-40B4-BE49-F238E27FC236}">
                  <a16:creationId xmlns:a16="http://schemas.microsoft.com/office/drawing/2014/main" id="{0BDF0138-C098-9F47-94B4-C645BA506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389" y="3424"/>
              <a:ext cx="35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  <p:sp>
          <p:nvSpPr>
            <p:cNvPr id="52263" name="Line 1079">
              <a:extLst>
                <a:ext uri="{FF2B5EF4-FFF2-40B4-BE49-F238E27FC236}">
                  <a16:creationId xmlns:a16="http://schemas.microsoft.com/office/drawing/2014/main" id="{7D3677EF-8148-454A-B468-B32B8E75E6F6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6200000" flipH="1">
              <a:off x="1579" y="3591"/>
              <a:ext cx="35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</p:grpSp>
      <p:grpSp>
        <p:nvGrpSpPr>
          <p:cNvPr id="6" name="Group 1092">
            <a:extLst>
              <a:ext uri="{FF2B5EF4-FFF2-40B4-BE49-F238E27FC236}">
                <a16:creationId xmlns:a16="http://schemas.microsoft.com/office/drawing/2014/main" id="{92E607B7-45E5-D64F-ACE6-C16EA53AAE29}"/>
              </a:ext>
            </a:extLst>
          </p:cNvPr>
          <p:cNvGrpSpPr>
            <a:grpSpLocks/>
          </p:cNvGrpSpPr>
          <p:nvPr/>
        </p:nvGrpSpPr>
        <p:grpSpPr bwMode="auto">
          <a:xfrm>
            <a:off x="1683621" y="3997325"/>
            <a:ext cx="3227387" cy="2538413"/>
            <a:chOff x="1389" y="2175"/>
            <a:chExt cx="2033" cy="1599"/>
          </a:xfrm>
        </p:grpSpPr>
        <p:sp>
          <p:nvSpPr>
            <p:cNvPr id="52250" name="Rectangle 1073">
              <a:extLst>
                <a:ext uri="{FF2B5EF4-FFF2-40B4-BE49-F238E27FC236}">
                  <a16:creationId xmlns:a16="http://schemas.microsoft.com/office/drawing/2014/main" id="{9AFDD138-E0BD-6A40-9DA4-690D768593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" y="2175"/>
              <a:ext cx="569" cy="3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  <a:latin typeface="Arial" panose="020B0604020202020204" pitchFamily="34" charset="0"/>
                </a:rPr>
                <a:t>$2000</a:t>
              </a:r>
            </a:p>
            <a:p>
              <a:endParaRPr lang="en-US" altLang="en-US" sz="120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52251" name="Rectangle 1075">
              <a:extLst>
                <a:ext uri="{FF2B5EF4-FFF2-40B4-BE49-F238E27FC236}">
                  <a16:creationId xmlns:a16="http://schemas.microsoft.com/office/drawing/2014/main" id="{3B243FD4-81F8-9D43-83FB-68FD85A4E9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06" y="3459"/>
              <a:ext cx="61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  <a:latin typeface="Arial" panose="020B0604020202020204" pitchFamily="34" charset="0"/>
                </a:rPr>
                <a:t>200 Units</a:t>
              </a:r>
            </a:p>
          </p:txBody>
        </p:sp>
        <p:sp>
          <p:nvSpPr>
            <p:cNvPr id="52252" name="Line 1029">
              <a:extLst>
                <a:ext uri="{FF2B5EF4-FFF2-40B4-BE49-F238E27FC236}">
                  <a16:creationId xmlns:a16="http://schemas.microsoft.com/office/drawing/2014/main" id="{642E613D-9652-A648-9E5C-C37D9C9AD3D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94" y="2355"/>
              <a:ext cx="1491" cy="1419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253" name="Freeform 1031">
              <a:extLst>
                <a:ext uri="{FF2B5EF4-FFF2-40B4-BE49-F238E27FC236}">
                  <a16:creationId xmlns:a16="http://schemas.microsoft.com/office/drawing/2014/main" id="{66A4D693-7C7D-2D4D-8EE5-79E7B009B3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1" y="2443"/>
              <a:ext cx="1127" cy="1068"/>
            </a:xfrm>
            <a:custGeom>
              <a:avLst/>
              <a:gdLst>
                <a:gd name="T0" fmla="*/ 0 w 914"/>
                <a:gd name="T1" fmla="*/ 0 h 864"/>
                <a:gd name="T2" fmla="*/ 3403 w 914"/>
                <a:gd name="T3" fmla="*/ 8071 h 864"/>
                <a:gd name="T4" fmla="*/ 7240 w 914"/>
                <a:gd name="T5" fmla="*/ 15840 h 864"/>
                <a:gd name="T6" fmla="*/ 9334 w 914"/>
                <a:gd name="T7" fmla="*/ 19580 h 864"/>
                <a:gd name="T8" fmla="*/ 11762 w 914"/>
                <a:gd name="T9" fmla="*/ 22976 h 864"/>
                <a:gd name="T10" fmla="*/ 14196 w 914"/>
                <a:gd name="T11" fmla="*/ 26379 h 864"/>
                <a:gd name="T12" fmla="*/ 17182 w 914"/>
                <a:gd name="T13" fmla="*/ 29489 h 864"/>
                <a:gd name="T14" fmla="*/ 20451 w 914"/>
                <a:gd name="T15" fmla="*/ 32303 h 864"/>
                <a:gd name="T16" fmla="*/ 23991 w 914"/>
                <a:gd name="T17" fmla="*/ 35107 h 864"/>
                <a:gd name="T18" fmla="*/ 27615 w 914"/>
                <a:gd name="T19" fmla="*/ 37533 h 864"/>
                <a:gd name="T20" fmla="*/ 31689 w 914"/>
                <a:gd name="T21" fmla="*/ 40101 h 864"/>
                <a:gd name="T22" fmla="*/ 40054 w 914"/>
                <a:gd name="T23" fmla="*/ 44391 h 864"/>
                <a:gd name="T24" fmla="*/ 48864 w 914"/>
                <a:gd name="T25" fmla="*/ 48435 h 8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914"/>
                <a:gd name="T40" fmla="*/ 0 h 864"/>
                <a:gd name="T41" fmla="*/ 914 w 914"/>
                <a:gd name="T42" fmla="*/ 864 h 864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914" h="864">
                  <a:moveTo>
                    <a:pt x="0" y="0"/>
                  </a:moveTo>
                  <a:lnTo>
                    <a:pt x="64" y="144"/>
                  </a:lnTo>
                  <a:lnTo>
                    <a:pt x="135" y="282"/>
                  </a:lnTo>
                  <a:lnTo>
                    <a:pt x="174" y="349"/>
                  </a:lnTo>
                  <a:lnTo>
                    <a:pt x="220" y="409"/>
                  </a:lnTo>
                  <a:lnTo>
                    <a:pt x="266" y="470"/>
                  </a:lnTo>
                  <a:lnTo>
                    <a:pt x="321" y="526"/>
                  </a:lnTo>
                  <a:lnTo>
                    <a:pt x="381" y="575"/>
                  </a:lnTo>
                  <a:lnTo>
                    <a:pt x="448" y="625"/>
                  </a:lnTo>
                  <a:lnTo>
                    <a:pt x="516" y="669"/>
                  </a:lnTo>
                  <a:lnTo>
                    <a:pt x="592" y="714"/>
                  </a:lnTo>
                  <a:lnTo>
                    <a:pt x="748" y="791"/>
                  </a:lnTo>
                  <a:lnTo>
                    <a:pt x="913" y="863"/>
                  </a:lnTo>
                </a:path>
              </a:pathLst>
            </a:custGeom>
            <a:noFill/>
            <a:ln w="50800" cap="rnd">
              <a:solidFill>
                <a:srgbClr val="9933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254" name="Line 1077">
              <a:extLst>
                <a:ext uri="{FF2B5EF4-FFF2-40B4-BE49-F238E27FC236}">
                  <a16:creationId xmlns:a16="http://schemas.microsoft.com/office/drawing/2014/main" id="{3AC7904E-3C64-7141-927D-B05823CF0C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389" y="3069"/>
              <a:ext cx="789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52255" name="Line 1080">
              <a:extLst>
                <a:ext uri="{FF2B5EF4-FFF2-40B4-BE49-F238E27FC236}">
                  <a16:creationId xmlns:a16="http://schemas.microsoft.com/office/drawing/2014/main" id="{506A8364-A12B-E640-B791-FD071EBAE072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6200000" flipH="1">
              <a:off x="1823" y="3448"/>
              <a:ext cx="64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52256" name="Oval 1045">
              <a:extLst>
                <a:ext uri="{FF2B5EF4-FFF2-40B4-BE49-F238E27FC236}">
                  <a16:creationId xmlns:a16="http://schemas.microsoft.com/office/drawing/2014/main" id="{9B741E5E-2856-5D43-94B7-C449E3BFDE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3" y="3009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52257" name="Rectangle 1082">
              <a:extLst>
                <a:ext uri="{FF2B5EF4-FFF2-40B4-BE49-F238E27FC236}">
                  <a16:creationId xmlns:a16="http://schemas.microsoft.com/office/drawing/2014/main" id="{09B6033B-679B-A740-A92A-FEC71E7777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3" y="2766"/>
              <a:ext cx="195" cy="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600" i="1">
                  <a:solidFill>
                    <a:schemeClr val="tx1"/>
                  </a:solidFill>
                  <a:latin typeface="Arial" panose="020B0604020202020204" pitchFamily="34" charset="0"/>
                </a:rPr>
                <a:t>B</a:t>
              </a:r>
            </a:p>
          </p:txBody>
        </p:sp>
      </p:grpSp>
      <p:grpSp>
        <p:nvGrpSpPr>
          <p:cNvPr id="7" name="Group 1091">
            <a:extLst>
              <a:ext uri="{FF2B5EF4-FFF2-40B4-BE49-F238E27FC236}">
                <a16:creationId xmlns:a16="http://schemas.microsoft.com/office/drawing/2014/main" id="{0B4E371C-69E4-5740-BF50-260DCD6DAAD4}"/>
              </a:ext>
            </a:extLst>
          </p:cNvPr>
          <p:cNvGrpSpPr>
            <a:grpSpLocks/>
          </p:cNvGrpSpPr>
          <p:nvPr/>
        </p:nvGrpSpPr>
        <p:grpSpPr bwMode="auto">
          <a:xfrm>
            <a:off x="1645520" y="2917824"/>
            <a:ext cx="4191000" cy="3657600"/>
            <a:chOff x="1365" y="1495"/>
            <a:chExt cx="2640" cy="2304"/>
          </a:xfrm>
        </p:grpSpPr>
        <p:sp>
          <p:nvSpPr>
            <p:cNvPr id="52242" name="Rectangle 1072">
              <a:extLst>
                <a:ext uri="{FF2B5EF4-FFF2-40B4-BE49-F238E27FC236}">
                  <a16:creationId xmlns:a16="http://schemas.microsoft.com/office/drawing/2014/main" id="{326AC115-F252-854D-BE91-F40F4095B5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5" y="1495"/>
              <a:ext cx="428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  <a:latin typeface="Arial" panose="020B0604020202020204" pitchFamily="34" charset="0"/>
                </a:rPr>
                <a:t>$3000</a:t>
              </a:r>
            </a:p>
          </p:txBody>
        </p:sp>
        <p:sp>
          <p:nvSpPr>
            <p:cNvPr id="52243" name="Line 1041">
              <a:extLst>
                <a:ext uri="{FF2B5EF4-FFF2-40B4-BE49-F238E27FC236}">
                  <a16:creationId xmlns:a16="http://schemas.microsoft.com/office/drawing/2014/main" id="{47BAC8A3-95E1-B141-B56B-635DFB83A4E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78" y="1624"/>
              <a:ext cx="2239" cy="2175"/>
            </a:xfrm>
            <a:prstGeom prst="line">
              <a:avLst/>
            </a:prstGeom>
            <a:noFill/>
            <a:ln w="50800">
              <a:solidFill>
                <a:srgbClr val="0033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244" name="Freeform 1051">
              <a:extLst>
                <a:ext uri="{FF2B5EF4-FFF2-40B4-BE49-F238E27FC236}">
                  <a16:creationId xmlns:a16="http://schemas.microsoft.com/office/drawing/2014/main" id="{DAF4503A-F7C6-6644-8803-933BB2934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3" y="1892"/>
              <a:ext cx="1334" cy="1322"/>
            </a:xfrm>
            <a:custGeom>
              <a:avLst/>
              <a:gdLst>
                <a:gd name="T0" fmla="*/ 0 w 868"/>
                <a:gd name="T1" fmla="*/ 0 h 816"/>
                <a:gd name="T2" fmla="*/ 229225 w 868"/>
                <a:gd name="T3" fmla="*/ 1300134 h 816"/>
                <a:gd name="T4" fmla="*/ 452424 w 868"/>
                <a:gd name="T5" fmla="*/ 2546682 h 816"/>
                <a:gd name="T6" fmla="*/ 601239 w 868"/>
                <a:gd name="T7" fmla="*/ 3152981 h 816"/>
                <a:gd name="T8" fmla="*/ 745562 w 868"/>
                <a:gd name="T9" fmla="*/ 3708186 h 816"/>
                <a:gd name="T10" fmla="*/ 911159 w 868"/>
                <a:gd name="T11" fmla="*/ 4250402 h 816"/>
                <a:gd name="T12" fmla="*/ 1086970 w 868"/>
                <a:gd name="T13" fmla="*/ 4755381 h 816"/>
                <a:gd name="T14" fmla="*/ 1283325 w 868"/>
                <a:gd name="T15" fmla="*/ 5202190 h 816"/>
                <a:gd name="T16" fmla="*/ 1508462 w 868"/>
                <a:gd name="T17" fmla="*/ 5653134 h 816"/>
                <a:gd name="T18" fmla="*/ 1977781 w 868"/>
                <a:gd name="T19" fmla="*/ 6455170 h 816"/>
                <a:gd name="T20" fmla="*/ 2514725 w 868"/>
                <a:gd name="T21" fmla="*/ 7152355 h 816"/>
                <a:gd name="T22" fmla="*/ 3047462 w 868"/>
                <a:gd name="T23" fmla="*/ 7805138 h 81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868"/>
                <a:gd name="T37" fmla="*/ 0 h 816"/>
                <a:gd name="T38" fmla="*/ 868 w 868"/>
                <a:gd name="T39" fmla="*/ 816 h 81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868" h="816">
                  <a:moveTo>
                    <a:pt x="0" y="0"/>
                  </a:moveTo>
                  <a:lnTo>
                    <a:pt x="65" y="136"/>
                  </a:lnTo>
                  <a:lnTo>
                    <a:pt x="129" y="266"/>
                  </a:lnTo>
                  <a:lnTo>
                    <a:pt x="171" y="329"/>
                  </a:lnTo>
                  <a:lnTo>
                    <a:pt x="212" y="387"/>
                  </a:lnTo>
                  <a:lnTo>
                    <a:pt x="259" y="444"/>
                  </a:lnTo>
                  <a:lnTo>
                    <a:pt x="309" y="496"/>
                  </a:lnTo>
                  <a:lnTo>
                    <a:pt x="365" y="543"/>
                  </a:lnTo>
                  <a:lnTo>
                    <a:pt x="429" y="590"/>
                  </a:lnTo>
                  <a:lnTo>
                    <a:pt x="563" y="674"/>
                  </a:lnTo>
                  <a:lnTo>
                    <a:pt x="715" y="747"/>
                  </a:lnTo>
                  <a:lnTo>
                    <a:pt x="867" y="815"/>
                  </a:lnTo>
                </a:path>
              </a:pathLst>
            </a:custGeom>
            <a:noFill/>
            <a:ln w="50800" cap="rnd">
              <a:solidFill>
                <a:srgbClr val="9933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245" name="Oval 1071">
              <a:extLst>
                <a:ext uri="{FF2B5EF4-FFF2-40B4-BE49-F238E27FC236}">
                  <a16:creationId xmlns:a16="http://schemas.microsoft.com/office/drawing/2014/main" id="{00578390-3003-FA4C-89B9-ED5007C7E8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9" y="2670"/>
              <a:ext cx="96" cy="96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52246" name="Rectangle 1074">
              <a:extLst>
                <a:ext uri="{FF2B5EF4-FFF2-40B4-BE49-F238E27FC236}">
                  <a16:creationId xmlns:a16="http://schemas.microsoft.com/office/drawing/2014/main" id="{1E2EB219-ABEB-AB48-9991-DFB04ADB1B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89" y="3128"/>
              <a:ext cx="616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  <a:latin typeface="Arial" panose="020B0604020202020204" pitchFamily="34" charset="0"/>
                </a:rPr>
                <a:t>300 Units</a:t>
              </a:r>
            </a:p>
          </p:txBody>
        </p:sp>
        <p:sp>
          <p:nvSpPr>
            <p:cNvPr id="52247" name="Line 1078">
              <a:extLst>
                <a:ext uri="{FF2B5EF4-FFF2-40B4-BE49-F238E27FC236}">
                  <a16:creationId xmlns:a16="http://schemas.microsoft.com/office/drawing/2014/main" id="{AB5B0D59-5E84-584A-A45F-524DCE0C1B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365" y="2714"/>
              <a:ext cx="112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52248" name="Line 1081">
              <a:extLst>
                <a:ext uri="{FF2B5EF4-FFF2-40B4-BE49-F238E27FC236}">
                  <a16:creationId xmlns:a16="http://schemas.microsoft.com/office/drawing/2014/main" id="{EF921BED-2328-224C-A7E9-26E885B038F2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6200000" flipH="1">
              <a:off x="1988" y="3251"/>
              <a:ext cx="103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52249" name="Rectangle 1083">
              <a:extLst>
                <a:ext uri="{FF2B5EF4-FFF2-40B4-BE49-F238E27FC236}">
                  <a16:creationId xmlns:a16="http://schemas.microsoft.com/office/drawing/2014/main" id="{271FAC3C-4A13-264A-A243-25575F890D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14" y="2435"/>
              <a:ext cx="195" cy="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600" i="1">
                  <a:solidFill>
                    <a:schemeClr val="tx1"/>
                  </a:solidFill>
                  <a:latin typeface="Arial" panose="020B0604020202020204" pitchFamily="34" charset="0"/>
                </a:rPr>
                <a:t>C</a:t>
              </a:r>
            </a:p>
          </p:txBody>
        </p:sp>
      </p:grpSp>
      <p:sp>
        <p:nvSpPr>
          <p:cNvPr id="52237" name="Rectangle 1073">
            <a:extLst>
              <a:ext uri="{FF2B5EF4-FFF2-40B4-BE49-F238E27FC236}">
                <a16:creationId xmlns:a16="http://schemas.microsoft.com/office/drawing/2014/main" id="{1FF88975-8AB7-9C45-BA5F-99A2C95F76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2132" y="5038724"/>
            <a:ext cx="903288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1400">
                <a:solidFill>
                  <a:schemeClr val="tx1"/>
                </a:solidFill>
                <a:latin typeface="Arial" panose="020B0604020202020204" pitchFamily="34" charset="0"/>
              </a:rPr>
              <a:t>$1000</a:t>
            </a:r>
          </a:p>
          <a:p>
            <a:endParaRPr lang="en-US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2238" name="Rectangle 1075">
            <a:extLst>
              <a:ext uri="{FF2B5EF4-FFF2-40B4-BE49-F238E27FC236}">
                <a16:creationId xmlns:a16="http://schemas.microsoft.com/office/drawing/2014/main" id="{322095A8-5598-FA4C-8E12-823909BEC0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4732" y="6230937"/>
            <a:ext cx="9779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1400">
                <a:solidFill>
                  <a:schemeClr val="tx1"/>
                </a:solidFill>
                <a:latin typeface="Arial" panose="020B0604020202020204" pitchFamily="34" charset="0"/>
              </a:rPr>
              <a:t>100 Units</a:t>
            </a:r>
          </a:p>
        </p:txBody>
      </p:sp>
      <p:cxnSp>
        <p:nvCxnSpPr>
          <p:cNvPr id="47119" name="Straight Arrow Connector 52">
            <a:extLst>
              <a:ext uri="{FF2B5EF4-FFF2-40B4-BE49-F238E27FC236}">
                <a16:creationId xmlns:a16="http://schemas.microsoft.com/office/drawing/2014/main" id="{6206875B-96A2-3040-9C66-2ADF889F65F9}"/>
              </a:ext>
            </a:extLst>
          </p:cNvPr>
          <p:cNvCxnSpPr>
            <a:cxnSpLocks noChangeShapeType="1"/>
            <a:stCxn id="52278" idx="2"/>
          </p:cNvCxnSpPr>
          <p:nvPr/>
        </p:nvCxnSpPr>
        <p:spPr bwMode="auto">
          <a:xfrm>
            <a:off x="5503940" y="4105275"/>
            <a:ext cx="737392" cy="442913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120" name="Rectangle 1075">
            <a:extLst>
              <a:ext uri="{FF2B5EF4-FFF2-40B4-BE49-F238E27FC236}">
                <a16:creationId xmlns:a16="http://schemas.microsoft.com/office/drawing/2014/main" id="{95B6ABBC-9165-1D4E-97B0-DB44F1F2FA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46045" y="4583113"/>
            <a:ext cx="1873250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1400">
                <a:solidFill>
                  <a:schemeClr val="tx1"/>
                </a:solidFill>
                <a:latin typeface="Arial" panose="020B0604020202020204" pitchFamily="34" charset="0"/>
              </a:rPr>
              <a:t>NOT ALWAYS linear</a:t>
            </a:r>
          </a:p>
        </p:txBody>
      </p:sp>
      <p:sp>
        <p:nvSpPr>
          <p:cNvPr id="52" name="Slide Number Placeholder 3">
            <a:extLst>
              <a:ext uri="{FF2B5EF4-FFF2-40B4-BE49-F238E27FC236}">
                <a16:creationId xmlns:a16="http://schemas.microsoft.com/office/drawing/2014/main" id="{055AC84B-8386-C047-8ED0-9F7A980A9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696318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7" dur="500"/>
                                        <p:tgtEl>
                                          <p:spTgt spid="221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7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47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218" grpId="0" animBg="1" autoUpdateAnimBg="0"/>
      <p:bldP spid="4712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2" name="Rectangle 2">
            <a:extLst>
              <a:ext uri="{FF2B5EF4-FFF2-40B4-BE49-F238E27FC236}">
                <a16:creationId xmlns:a16="http://schemas.microsoft.com/office/drawing/2014/main" id="{393B3C64-1BD7-C947-A368-EE5CCC33DA8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Expansion Path &amp; Long-run Costs</a:t>
            </a:r>
          </a:p>
        </p:txBody>
      </p:sp>
      <p:sp>
        <p:nvSpPr>
          <p:cNvPr id="53253" name="Rectangle 3">
            <a:extLst>
              <a:ext uri="{FF2B5EF4-FFF2-40B4-BE49-F238E27FC236}">
                <a16:creationId xmlns:a16="http://schemas.microsoft.com/office/drawing/2014/main" id="{2822A469-DFCE-AF41-BD48-21D4713DA0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Firms expansion path has same information as long-run </a:t>
            </a:r>
            <a:r>
              <a:rPr lang="en-US" altLang="en-US" b="1" dirty="0"/>
              <a:t>total cost </a:t>
            </a:r>
            <a:r>
              <a:rPr lang="en-US" altLang="en-US" dirty="0"/>
              <a:t>curve</a:t>
            </a:r>
          </a:p>
          <a:p>
            <a:pPr eaLnBrk="1" hangingPunct="1"/>
            <a:endParaRPr lang="en-US" altLang="en-US" sz="900" dirty="0"/>
          </a:p>
          <a:p>
            <a:pPr eaLnBrk="1" hangingPunct="1"/>
            <a:r>
              <a:rPr lang="en-US" altLang="en-US" dirty="0"/>
              <a:t>To move from expansion path to LR cost curve</a:t>
            </a:r>
          </a:p>
          <a:p>
            <a:pPr lvl="1" eaLnBrk="1" hangingPunct="1"/>
            <a:endParaRPr lang="en-US" altLang="en-US" sz="800" dirty="0"/>
          </a:p>
          <a:p>
            <a:pPr lvl="1" eaLnBrk="1" hangingPunct="1"/>
            <a:r>
              <a:rPr lang="en-US" altLang="en-US" dirty="0"/>
              <a:t>Find tangency with isoquant and </a:t>
            </a:r>
            <a:r>
              <a:rPr lang="en-US" altLang="en-US" dirty="0" err="1"/>
              <a:t>isocost</a:t>
            </a:r>
            <a:endParaRPr lang="en-US" altLang="en-US" dirty="0"/>
          </a:p>
          <a:p>
            <a:pPr lvl="1" eaLnBrk="1" hangingPunct="1"/>
            <a:r>
              <a:rPr lang="en-US" altLang="en-US" dirty="0"/>
              <a:t>Determine min cost of producing the output level selected</a:t>
            </a:r>
          </a:p>
          <a:p>
            <a:pPr lvl="1" eaLnBrk="1" hangingPunct="1"/>
            <a:r>
              <a:rPr lang="en-US" altLang="en-US" dirty="0"/>
              <a:t>Graph output-cost combination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7C71B-7391-D940-955A-653C0D941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34</a:t>
            </a:fld>
            <a:endParaRPr lang="en-US"/>
          </a:p>
        </p:txBody>
      </p:sp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26E7DA37-3030-0541-BA3B-57E902EF80FB}"/>
              </a:ext>
            </a:extLst>
          </p:cNvPr>
          <p:cNvSpPr/>
          <p:nvPr/>
        </p:nvSpPr>
        <p:spPr>
          <a:xfrm>
            <a:off x="8597591" y="2888166"/>
            <a:ext cx="2531327" cy="1081668"/>
          </a:xfrm>
          <a:prstGeom prst="wedgeRoundRectCallout">
            <a:avLst>
              <a:gd name="adj1" fmla="val -60040"/>
              <a:gd name="adj2" fmla="val 89304"/>
              <a:gd name="adj3" fmla="val 1666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Recall plotting out the demand curve from consumer theory?</a:t>
            </a:r>
          </a:p>
        </p:txBody>
      </p:sp>
    </p:spTree>
    <p:extLst>
      <p:ext uri="{BB962C8B-B14F-4D97-AF65-F5344CB8AC3E}">
        <p14:creationId xmlns:p14="http://schemas.microsoft.com/office/powerpoint/2010/main" val="20554325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6" name="Rectangle 2118">
            <a:extLst>
              <a:ext uri="{FF2B5EF4-FFF2-40B4-BE49-F238E27FC236}">
                <a16:creationId xmlns:a16="http://schemas.microsoft.com/office/drawing/2014/main" id="{850FC705-EEAB-C04B-8D3E-B4E02D30E6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A Firm’s Long-Run Total Cost Curve</a:t>
            </a:r>
          </a:p>
        </p:txBody>
      </p:sp>
      <p:grpSp>
        <p:nvGrpSpPr>
          <p:cNvPr id="2" name="Group 2115">
            <a:extLst>
              <a:ext uri="{FF2B5EF4-FFF2-40B4-BE49-F238E27FC236}">
                <a16:creationId xmlns:a16="http://schemas.microsoft.com/office/drawing/2014/main" id="{62852EB9-0812-244A-BD18-2868153E5225}"/>
              </a:ext>
            </a:extLst>
          </p:cNvPr>
          <p:cNvGrpSpPr>
            <a:grpSpLocks/>
          </p:cNvGrpSpPr>
          <p:nvPr/>
        </p:nvGrpSpPr>
        <p:grpSpPr bwMode="auto">
          <a:xfrm>
            <a:off x="1659810" y="2616881"/>
            <a:ext cx="6353175" cy="3879850"/>
            <a:chOff x="1389" y="1336"/>
            <a:chExt cx="4002" cy="2444"/>
          </a:xfrm>
        </p:grpSpPr>
        <p:sp>
          <p:nvSpPr>
            <p:cNvPr id="54306" name="Line 2061">
              <a:extLst>
                <a:ext uri="{FF2B5EF4-FFF2-40B4-BE49-F238E27FC236}">
                  <a16:creationId xmlns:a16="http://schemas.microsoft.com/office/drawing/2014/main" id="{29DDD26A-6D39-BA44-81C4-8706979DDB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9" y="1507"/>
              <a:ext cx="2525" cy="2273"/>
            </a:xfrm>
            <a:prstGeom prst="line">
              <a:avLst/>
            </a:prstGeom>
            <a:noFill/>
            <a:ln w="57150">
              <a:solidFill>
                <a:srgbClr val="6633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54307" name="Rectangle 2062">
              <a:extLst>
                <a:ext uri="{FF2B5EF4-FFF2-40B4-BE49-F238E27FC236}">
                  <a16:creationId xmlns:a16="http://schemas.microsoft.com/office/drawing/2014/main" id="{3DD63282-E5A5-624E-BB28-3BEC96CB0C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19" y="1336"/>
              <a:ext cx="1372" cy="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Long Run Total Cost</a:t>
              </a:r>
            </a:p>
          </p:txBody>
        </p:sp>
      </p:grpSp>
      <p:grpSp>
        <p:nvGrpSpPr>
          <p:cNvPr id="54278" name="Group 2119">
            <a:extLst>
              <a:ext uri="{FF2B5EF4-FFF2-40B4-BE49-F238E27FC236}">
                <a16:creationId xmlns:a16="http://schemas.microsoft.com/office/drawing/2014/main" id="{9C1BE551-455B-2E42-8AED-AF8E40D8814F}"/>
              </a:ext>
            </a:extLst>
          </p:cNvPr>
          <p:cNvGrpSpPr>
            <a:grpSpLocks/>
          </p:cNvGrpSpPr>
          <p:nvPr/>
        </p:nvGrpSpPr>
        <p:grpSpPr bwMode="auto">
          <a:xfrm>
            <a:off x="1670921" y="6330043"/>
            <a:ext cx="6270626" cy="438150"/>
            <a:chOff x="1234" y="3720"/>
            <a:chExt cx="3950" cy="276"/>
          </a:xfrm>
        </p:grpSpPr>
        <p:sp>
          <p:nvSpPr>
            <p:cNvPr id="54301" name="Line 2057">
              <a:extLst>
                <a:ext uri="{FF2B5EF4-FFF2-40B4-BE49-F238E27FC236}">
                  <a16:creationId xmlns:a16="http://schemas.microsoft.com/office/drawing/2014/main" id="{1266F09A-70BC-C246-8B43-C614032B6D7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34" y="3829"/>
              <a:ext cx="278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302" name="Rectangle 2058">
              <a:extLst>
                <a:ext uri="{FF2B5EF4-FFF2-40B4-BE49-F238E27FC236}">
                  <a16:creationId xmlns:a16="http://schemas.microsoft.com/office/drawing/2014/main" id="{E91631C5-D467-5D45-92B1-68D905A9FC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90" y="3720"/>
              <a:ext cx="1094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Output, Units/yr</a:t>
              </a:r>
            </a:p>
          </p:txBody>
        </p:sp>
        <p:sp>
          <p:nvSpPr>
            <p:cNvPr id="54303" name="Rectangle 2069">
              <a:extLst>
                <a:ext uri="{FF2B5EF4-FFF2-40B4-BE49-F238E27FC236}">
                  <a16:creationId xmlns:a16="http://schemas.microsoft.com/office/drawing/2014/main" id="{26528FBB-BF85-F04B-B7B5-16B961C66C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2" y="3786"/>
              <a:ext cx="399" cy="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100</a:t>
              </a:r>
            </a:p>
          </p:txBody>
        </p:sp>
        <p:sp>
          <p:nvSpPr>
            <p:cNvPr id="54304" name="Rectangle 2072">
              <a:extLst>
                <a:ext uri="{FF2B5EF4-FFF2-40B4-BE49-F238E27FC236}">
                  <a16:creationId xmlns:a16="http://schemas.microsoft.com/office/drawing/2014/main" id="{150F4421-4A7F-0D43-BB60-953D7A0E48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8" y="3786"/>
              <a:ext cx="360" cy="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300</a:t>
              </a:r>
            </a:p>
          </p:txBody>
        </p:sp>
        <p:sp>
          <p:nvSpPr>
            <p:cNvPr id="54305" name="Rectangle 2073">
              <a:extLst>
                <a:ext uri="{FF2B5EF4-FFF2-40B4-BE49-F238E27FC236}">
                  <a16:creationId xmlns:a16="http://schemas.microsoft.com/office/drawing/2014/main" id="{8EA90339-96F4-F941-AE41-C66102660B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32" y="3786"/>
              <a:ext cx="385" cy="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200</a:t>
              </a:r>
            </a:p>
          </p:txBody>
        </p:sp>
      </p:grpSp>
      <p:grpSp>
        <p:nvGrpSpPr>
          <p:cNvPr id="54279" name="Group 2120">
            <a:extLst>
              <a:ext uri="{FF2B5EF4-FFF2-40B4-BE49-F238E27FC236}">
                <a16:creationId xmlns:a16="http://schemas.microsoft.com/office/drawing/2014/main" id="{C1A56CE7-2B6B-2C40-B4C0-5E0152508DDB}"/>
              </a:ext>
            </a:extLst>
          </p:cNvPr>
          <p:cNvGrpSpPr>
            <a:grpSpLocks/>
          </p:cNvGrpSpPr>
          <p:nvPr/>
        </p:nvGrpSpPr>
        <p:grpSpPr bwMode="auto">
          <a:xfrm>
            <a:off x="680321" y="2054907"/>
            <a:ext cx="984250" cy="4435475"/>
            <a:chOff x="610" y="1027"/>
            <a:chExt cx="620" cy="2794"/>
          </a:xfrm>
        </p:grpSpPr>
        <p:sp>
          <p:nvSpPr>
            <p:cNvPr id="54296" name="Line 2056">
              <a:extLst>
                <a:ext uri="{FF2B5EF4-FFF2-40B4-BE49-F238E27FC236}">
                  <a16:creationId xmlns:a16="http://schemas.microsoft.com/office/drawing/2014/main" id="{FB4A3EA2-6ACE-934C-A316-49282599DFB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30" y="1152"/>
              <a:ext cx="0" cy="266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297" name="Rectangle 2059">
              <a:extLst>
                <a:ext uri="{FF2B5EF4-FFF2-40B4-BE49-F238E27FC236}">
                  <a16:creationId xmlns:a16="http://schemas.microsoft.com/office/drawing/2014/main" id="{D7ADFF81-019D-0F43-B60F-85BD4F6AF0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0" y="1027"/>
              <a:ext cx="549" cy="3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Cost/ Year</a:t>
              </a:r>
            </a:p>
          </p:txBody>
        </p:sp>
        <p:sp>
          <p:nvSpPr>
            <p:cNvPr id="54298" name="Rectangle 2068">
              <a:extLst>
                <a:ext uri="{FF2B5EF4-FFF2-40B4-BE49-F238E27FC236}">
                  <a16:creationId xmlns:a16="http://schemas.microsoft.com/office/drawing/2014/main" id="{30D93487-97AC-9243-856A-99B18C4BD8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8" y="3041"/>
              <a:ext cx="447" cy="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1000</a:t>
              </a:r>
            </a:p>
          </p:txBody>
        </p:sp>
        <p:sp>
          <p:nvSpPr>
            <p:cNvPr id="54299" name="Rectangle 2099">
              <a:extLst>
                <a:ext uri="{FF2B5EF4-FFF2-40B4-BE49-F238E27FC236}">
                  <a16:creationId xmlns:a16="http://schemas.microsoft.com/office/drawing/2014/main" id="{E3FF4C19-2944-BC4E-A08F-D01258FBAF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8" y="2365"/>
              <a:ext cx="447" cy="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2000</a:t>
              </a:r>
            </a:p>
          </p:txBody>
        </p:sp>
        <p:sp>
          <p:nvSpPr>
            <p:cNvPr id="54300" name="Rectangle 2100">
              <a:extLst>
                <a:ext uri="{FF2B5EF4-FFF2-40B4-BE49-F238E27FC236}">
                  <a16:creationId xmlns:a16="http://schemas.microsoft.com/office/drawing/2014/main" id="{767976AF-3C4C-BD43-AE77-AC3BE70429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8" y="1689"/>
              <a:ext cx="447" cy="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pPr algn="r"/>
              <a:r>
                <a:rPr lang="en-US" altLang="en-US" sz="1600">
                  <a:solidFill>
                    <a:schemeClr val="tx1"/>
                  </a:solidFill>
                  <a:latin typeface="Arial" panose="020B0604020202020204" pitchFamily="34" charset="0"/>
                </a:rPr>
                <a:t>3000</a:t>
              </a:r>
            </a:p>
          </p:txBody>
        </p:sp>
      </p:grpSp>
      <p:grpSp>
        <p:nvGrpSpPr>
          <p:cNvPr id="5" name="Group 2116">
            <a:extLst>
              <a:ext uri="{FF2B5EF4-FFF2-40B4-BE49-F238E27FC236}">
                <a16:creationId xmlns:a16="http://schemas.microsoft.com/office/drawing/2014/main" id="{54A6F1B2-0F6C-2341-B9AF-FCB2F094F2BD}"/>
              </a:ext>
            </a:extLst>
          </p:cNvPr>
          <p:cNvGrpSpPr>
            <a:grpSpLocks/>
          </p:cNvGrpSpPr>
          <p:nvPr/>
        </p:nvGrpSpPr>
        <p:grpSpPr bwMode="auto">
          <a:xfrm>
            <a:off x="1672509" y="2880407"/>
            <a:ext cx="3649662" cy="3597275"/>
            <a:chOff x="1397" y="1502"/>
            <a:chExt cx="2299" cy="2266"/>
          </a:xfrm>
        </p:grpSpPr>
        <p:sp>
          <p:nvSpPr>
            <p:cNvPr id="54284" name="Text Box 2112">
              <a:extLst>
                <a:ext uri="{FF2B5EF4-FFF2-40B4-BE49-F238E27FC236}">
                  <a16:creationId xmlns:a16="http://schemas.microsoft.com/office/drawing/2014/main" id="{394FB3F3-6145-E943-94A5-B0F2E2F52F7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10" y="2859"/>
              <a:ext cx="208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600" i="1">
                  <a:solidFill>
                    <a:schemeClr val="tx1"/>
                  </a:solidFill>
                  <a:latin typeface="Arial" panose="020B0604020202020204" pitchFamily="34" charset="0"/>
                </a:rPr>
                <a:t>D</a:t>
              </a:r>
            </a:p>
          </p:txBody>
        </p:sp>
        <p:sp>
          <p:nvSpPr>
            <p:cNvPr id="54285" name="Line 2080">
              <a:extLst>
                <a:ext uri="{FF2B5EF4-FFF2-40B4-BE49-F238E27FC236}">
                  <a16:creationId xmlns:a16="http://schemas.microsoft.com/office/drawing/2014/main" id="{BCB01E0A-62B7-D045-8929-11AE9B194FFD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6200000" flipH="1">
              <a:off x="2230" y="3106"/>
              <a:ext cx="132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54286" name="Line 2087">
              <a:extLst>
                <a:ext uri="{FF2B5EF4-FFF2-40B4-BE49-F238E27FC236}">
                  <a16:creationId xmlns:a16="http://schemas.microsoft.com/office/drawing/2014/main" id="{4F5BFBB7-A5B2-624A-95DD-6F82C2096A50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6200000" flipH="1">
              <a:off x="1823" y="3448"/>
              <a:ext cx="64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54287" name="Line 2102">
              <a:extLst>
                <a:ext uri="{FF2B5EF4-FFF2-40B4-BE49-F238E27FC236}">
                  <a16:creationId xmlns:a16="http://schemas.microsoft.com/office/drawing/2014/main" id="{E2179C47-ECF3-124C-AD33-3F30B7D7E7A4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0800000" flipH="1">
              <a:off x="1397" y="3102"/>
              <a:ext cx="678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54288" name="Line 2103">
              <a:extLst>
                <a:ext uri="{FF2B5EF4-FFF2-40B4-BE49-F238E27FC236}">
                  <a16:creationId xmlns:a16="http://schemas.microsoft.com/office/drawing/2014/main" id="{EBB46A27-E495-D04C-BA8C-343B1B4C89BA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0800000" flipH="1">
              <a:off x="1397" y="2423"/>
              <a:ext cx="145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54289" name="Line 2104">
              <a:extLst>
                <a:ext uri="{FF2B5EF4-FFF2-40B4-BE49-F238E27FC236}">
                  <a16:creationId xmlns:a16="http://schemas.microsoft.com/office/drawing/2014/main" id="{14FDAF1C-CF71-1846-85FA-79BAAB2AF2EE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0800000" flipH="1">
              <a:off x="1397" y="1761"/>
              <a:ext cx="2218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54290" name="Line 2105">
              <a:extLst>
                <a:ext uri="{FF2B5EF4-FFF2-40B4-BE49-F238E27FC236}">
                  <a16:creationId xmlns:a16="http://schemas.microsoft.com/office/drawing/2014/main" id="{25A6987C-7979-2840-8BD5-25D51136AEE8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6200000" flipH="1">
              <a:off x="2652" y="2794"/>
              <a:ext cx="1948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54291" name="Oval 2106">
              <a:extLst>
                <a:ext uri="{FF2B5EF4-FFF2-40B4-BE49-F238E27FC236}">
                  <a16:creationId xmlns:a16="http://schemas.microsoft.com/office/drawing/2014/main" id="{00EABFC4-555A-354E-B13C-AA9CEDC5E6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5" y="3036"/>
              <a:ext cx="135" cy="149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anchor="ctr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 dirty="0"/>
            </a:p>
          </p:txBody>
        </p:sp>
        <p:sp>
          <p:nvSpPr>
            <p:cNvPr id="54292" name="Oval 2109">
              <a:extLst>
                <a:ext uri="{FF2B5EF4-FFF2-40B4-BE49-F238E27FC236}">
                  <a16:creationId xmlns:a16="http://schemas.microsoft.com/office/drawing/2014/main" id="{6EB7BC2F-39D5-3144-A0B3-A97F2A87F5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8" y="2374"/>
              <a:ext cx="151" cy="146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anchor="ctr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54293" name="Oval 2110">
              <a:extLst>
                <a:ext uri="{FF2B5EF4-FFF2-40B4-BE49-F238E27FC236}">
                  <a16:creationId xmlns:a16="http://schemas.microsoft.com/office/drawing/2014/main" id="{DC3AB73C-2380-7B44-ACBB-7170A8CDF2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58" y="1696"/>
              <a:ext cx="138" cy="154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anchor="ctr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54294" name="Text Box 2111">
              <a:extLst>
                <a:ext uri="{FF2B5EF4-FFF2-40B4-BE49-F238E27FC236}">
                  <a16:creationId xmlns:a16="http://schemas.microsoft.com/office/drawing/2014/main" id="{CA841CA7-9718-5C45-A64D-E48F0736A5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75" y="2165"/>
              <a:ext cx="201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600" i="1">
                  <a:solidFill>
                    <a:schemeClr val="tx1"/>
                  </a:solidFill>
                  <a:latin typeface="Arial" panose="020B0604020202020204" pitchFamily="34" charset="0"/>
                </a:rPr>
                <a:t>E</a:t>
              </a:r>
            </a:p>
          </p:txBody>
        </p:sp>
        <p:sp>
          <p:nvSpPr>
            <p:cNvPr id="54295" name="Text Box 2113">
              <a:extLst>
                <a:ext uri="{FF2B5EF4-FFF2-40B4-BE49-F238E27FC236}">
                  <a16:creationId xmlns:a16="http://schemas.microsoft.com/office/drawing/2014/main" id="{B1B8889E-AE3D-9F48-B215-AD82D85BD5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2" y="1502"/>
              <a:ext cx="194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900"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1600" i="1" dirty="0">
                  <a:solidFill>
                    <a:schemeClr val="tx1"/>
                  </a:solidFill>
                  <a:latin typeface="Arial" panose="020B0604020202020204" pitchFamily="34" charset="0"/>
                </a:rPr>
                <a:t>F</a:t>
              </a:r>
            </a:p>
          </p:txBody>
        </p:sp>
      </p:grpSp>
      <p:cxnSp>
        <p:nvCxnSpPr>
          <p:cNvPr id="49161" name="Straight Arrow Connector 32">
            <a:extLst>
              <a:ext uri="{FF2B5EF4-FFF2-40B4-BE49-F238E27FC236}">
                <a16:creationId xmlns:a16="http://schemas.microsoft.com/office/drawing/2014/main" id="{6B3EA0C8-E266-2948-8441-0982F0B08D1E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6034959" y="3539219"/>
            <a:ext cx="923925" cy="2540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9162" name="Rectangle 1075">
            <a:extLst>
              <a:ext uri="{FF2B5EF4-FFF2-40B4-BE49-F238E27FC236}">
                <a16:creationId xmlns:a16="http://schemas.microsoft.com/office/drawing/2014/main" id="{40D268D3-A09F-FC4D-9CC1-12289B13FA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871" y="4074206"/>
            <a:ext cx="1874838" cy="95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>
            <a:lvl1pPr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1400">
                <a:solidFill>
                  <a:schemeClr val="tx1"/>
                </a:solidFill>
                <a:latin typeface="Arial" panose="020B0604020202020204" pitchFamily="34" charset="0"/>
              </a:rPr>
              <a:t>NOT ALWAYS linear</a:t>
            </a:r>
          </a:p>
          <a:p>
            <a:r>
              <a:rPr lang="en-US" altLang="en-US" sz="1400">
                <a:solidFill>
                  <a:schemeClr val="tx1"/>
                </a:solidFill>
                <a:latin typeface="Arial" panose="020B0604020202020204" pitchFamily="34" charset="0"/>
              </a:rPr>
              <a:t>Depending on the shape of the output expansion path</a:t>
            </a:r>
          </a:p>
        </p:txBody>
      </p:sp>
      <p:sp>
        <p:nvSpPr>
          <p:cNvPr id="33" name="Slide Number Placeholder 3">
            <a:extLst>
              <a:ext uri="{FF2B5EF4-FFF2-40B4-BE49-F238E27FC236}">
                <a16:creationId xmlns:a16="http://schemas.microsoft.com/office/drawing/2014/main" id="{CF9D2030-14FC-0B4A-BF41-106D1DFFD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104494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9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9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16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00" name="Rectangle 6">
            <a:extLst>
              <a:ext uri="{FF2B5EF4-FFF2-40B4-BE49-F238E27FC236}">
                <a16:creationId xmlns:a16="http://schemas.microsoft.com/office/drawing/2014/main" id="{1ADA978C-3B60-B14A-8A1A-F6E84F66F8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Long-Run Versus Short-Run Cost Curves</a:t>
            </a:r>
          </a:p>
        </p:txBody>
      </p:sp>
      <p:sp>
        <p:nvSpPr>
          <p:cNvPr id="55301" name="Rectangle 7">
            <a:extLst>
              <a:ext uri="{FF2B5EF4-FFF2-40B4-BE49-F238E27FC236}">
                <a16:creationId xmlns:a16="http://schemas.microsoft.com/office/drawing/2014/main" id="{F3DF6D9A-B539-BE44-98BC-62C299D540C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In the short run some costs are fixed</a:t>
            </a:r>
          </a:p>
          <a:p>
            <a:pPr eaLnBrk="1" hangingPunct="1"/>
            <a:endParaRPr lang="en-US" altLang="en-US" sz="900"/>
          </a:p>
          <a:p>
            <a:pPr eaLnBrk="1" hangingPunct="1"/>
            <a:r>
              <a:rPr lang="en-US" altLang="en-US"/>
              <a:t>In the long run firm can change anything including plant size</a:t>
            </a:r>
          </a:p>
          <a:p>
            <a:pPr lvl="1" eaLnBrk="1" hangingPunct="1"/>
            <a:endParaRPr lang="en-US" altLang="en-US" sz="900"/>
          </a:p>
          <a:p>
            <a:pPr lvl="1" eaLnBrk="1" hangingPunct="1"/>
            <a:r>
              <a:rPr lang="en-US" altLang="en-US"/>
              <a:t>Can produce at a lower average cost in long run than in short run</a:t>
            </a:r>
          </a:p>
          <a:p>
            <a:pPr lvl="1" eaLnBrk="1" hangingPunct="1"/>
            <a:r>
              <a:rPr lang="en-US" altLang="en-US"/>
              <a:t>Capital and labor are both flexible</a:t>
            </a:r>
          </a:p>
          <a:p>
            <a:pPr eaLnBrk="1" hangingPunct="1"/>
            <a:endParaRPr lang="en-US" altLang="en-US" sz="900"/>
          </a:p>
          <a:p>
            <a:pPr eaLnBrk="1" hangingPunct="1"/>
            <a:r>
              <a:rPr lang="en-US" altLang="en-US"/>
              <a:t>We can show this by holding capital fixed in the short run and flexible in long run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62A1B9-D3E4-084B-9241-6A3FB740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fld id="{F128DC48-024A-A743-A6DF-E12A487B730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448713"/>
      </p:ext>
    </p:extLst>
  </p:cSld>
  <p:clrMapOvr>
    <a:masterClrMapping/>
  </p:clrMapOvr>
  <p:transition spd="med">
    <p:zoom dir="in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4" name="AutoShape 2" descr="Image result for factory production icon">
            <a:extLst>
              <a:ext uri="{FF2B5EF4-FFF2-40B4-BE49-F238E27FC236}">
                <a16:creationId xmlns:a16="http://schemas.microsoft.com/office/drawing/2014/main" id="{9CA82B6E-F39D-7549-869C-5DA08B616E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693863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0485" name="AutoShape 4" descr="Image result for factory production icon">
            <a:extLst>
              <a:ext uri="{FF2B5EF4-FFF2-40B4-BE49-F238E27FC236}">
                <a16:creationId xmlns:a16="http://schemas.microsoft.com/office/drawing/2014/main" id="{0735235F-D904-A544-8A81-16ED2231D91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846263" y="7938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0486" name="AutoShape 6" descr="Image result for factory production icon">
            <a:extLst>
              <a:ext uri="{FF2B5EF4-FFF2-40B4-BE49-F238E27FC236}">
                <a16:creationId xmlns:a16="http://schemas.microsoft.com/office/drawing/2014/main" id="{983299D5-EF57-DC48-A87B-9456EF19476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98663" y="160338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pic>
        <p:nvPicPr>
          <p:cNvPr id="108552" name="Picture 8" descr="http://business-icon.com/highresolution/l_098.png">
            <a:extLst>
              <a:ext uri="{FF2B5EF4-FFF2-40B4-BE49-F238E27FC236}">
                <a16:creationId xmlns:a16="http://schemas.microsoft.com/office/drawing/2014/main" id="{2E5A3CD1-CD76-B444-B0E2-C94BC717D2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4355" y="2783342"/>
            <a:ext cx="2133600" cy="213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8" name="AutoShape 10" descr="Image result for labor capital">
            <a:extLst>
              <a:ext uri="{FF2B5EF4-FFF2-40B4-BE49-F238E27FC236}">
                <a16:creationId xmlns:a16="http://schemas.microsoft.com/office/drawing/2014/main" id="{184B8C5D-E96D-9644-A89B-212600BC87B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693864" y="-1028700"/>
            <a:ext cx="214312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pic>
        <p:nvPicPr>
          <p:cNvPr id="108558" name="Picture 14" descr="http://l7.alamy.com/zooms/25d8baeca8894378b82fe8e6e8f44d51/industrial-robots-putting-out-car-bodies-on-assembly-line-2-audi-a4-cxrffx.jpg">
            <a:extLst>
              <a:ext uri="{FF2B5EF4-FFF2-40B4-BE49-F238E27FC236}">
                <a16:creationId xmlns:a16="http://schemas.microsoft.com/office/drawing/2014/main" id="{EEACC0C1-8533-404C-A16D-6D6032B137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955" y="5068739"/>
            <a:ext cx="2451100" cy="161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54" name="Right Arrow 9">
            <a:extLst>
              <a:ext uri="{FF2B5EF4-FFF2-40B4-BE49-F238E27FC236}">
                <a16:creationId xmlns:a16="http://schemas.microsoft.com/office/drawing/2014/main" id="{441A3E6B-CE4B-CA40-A240-E49F72F83290}"/>
              </a:ext>
            </a:extLst>
          </p:cNvPr>
          <p:cNvSpPr>
            <a:spLocks noChangeArrowheads="1"/>
          </p:cNvSpPr>
          <p:nvPr/>
        </p:nvSpPr>
        <p:spPr bwMode="auto">
          <a:xfrm rot="1784782">
            <a:off x="3353767" y="3164343"/>
            <a:ext cx="1093788" cy="485775"/>
          </a:xfrm>
          <a:prstGeom prst="rightArrow">
            <a:avLst>
              <a:gd name="adj1" fmla="val 50000"/>
              <a:gd name="adj2" fmla="val 49880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255" name="Right Arrow 17">
            <a:extLst>
              <a:ext uri="{FF2B5EF4-FFF2-40B4-BE49-F238E27FC236}">
                <a16:creationId xmlns:a16="http://schemas.microsoft.com/office/drawing/2014/main" id="{09BD82E2-2491-1247-A49F-4875A1E6D959}"/>
              </a:ext>
            </a:extLst>
          </p:cNvPr>
          <p:cNvSpPr>
            <a:spLocks noChangeArrowheads="1"/>
          </p:cNvSpPr>
          <p:nvPr/>
        </p:nvSpPr>
        <p:spPr bwMode="auto">
          <a:xfrm rot="19282877">
            <a:off x="3361706" y="4885193"/>
            <a:ext cx="1127125" cy="484187"/>
          </a:xfrm>
          <a:prstGeom prst="rightArrow">
            <a:avLst>
              <a:gd name="adj1" fmla="val 50000"/>
              <a:gd name="adj2" fmla="val 5001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0494" name="Right Arrow 10">
            <a:extLst>
              <a:ext uri="{FF2B5EF4-FFF2-40B4-BE49-F238E27FC236}">
                <a16:creationId xmlns:a16="http://schemas.microsoft.com/office/drawing/2014/main" id="{F032B13B-D5C4-E044-ACCA-B984572075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6356" y="4304168"/>
            <a:ext cx="642937" cy="434975"/>
          </a:xfrm>
          <a:prstGeom prst="rightArrow">
            <a:avLst>
              <a:gd name="adj1" fmla="val 50000"/>
              <a:gd name="adj2" fmla="val 49975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0495" name="Rectangle 6">
            <a:extLst>
              <a:ext uri="{FF2B5EF4-FFF2-40B4-BE49-F238E27FC236}">
                <a16:creationId xmlns:a16="http://schemas.microsoft.com/office/drawing/2014/main" id="{58054BD4-69C0-4748-8586-4DAC609316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Production Function = Technology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C62E44-F6AC-474B-A92A-BC4850A467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88831" y="4888367"/>
            <a:ext cx="167957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/>
              <a:t>Production </a:t>
            </a:r>
          </a:p>
          <a:p>
            <a:r>
              <a:rPr lang="en-US" altLang="en-US"/>
              <a:t>Function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108D54-1F1F-784A-80FA-CE7C2C077B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28195" y="2122256"/>
            <a:ext cx="118427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ctr"/>
            <a:r>
              <a:rPr lang="en-US" altLang="en-US" dirty="0"/>
              <a:t>INPUTS</a:t>
            </a:r>
          </a:p>
          <a:p>
            <a:pPr algn="ctr"/>
            <a:r>
              <a:rPr lang="en-US" altLang="en-US" dirty="0"/>
              <a:t>(K,L)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B969B7F-AAEE-5C4A-842F-4BAC1E788D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94281" y="2983370"/>
            <a:ext cx="154721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ctr"/>
            <a:r>
              <a:rPr lang="en-US" altLang="en-US" dirty="0"/>
              <a:t>OUTPUTS</a:t>
            </a:r>
          </a:p>
          <a:p>
            <a:pPr algn="ctr"/>
            <a:r>
              <a:rPr lang="en-US" altLang="en-US" dirty="0"/>
              <a:t>Q = F(K,L)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7964D5C-4CCC-C84C-916B-A9A4F45453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6722" y="2257553"/>
            <a:ext cx="99418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dirty="0"/>
              <a:t>F(K,L)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86704290-F169-C34D-A856-E525F70CAA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55" y="2844495"/>
            <a:ext cx="2417415" cy="167708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01AFF37-C14F-AE4C-B2CD-1F93D79D70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93599" y="3889461"/>
            <a:ext cx="3915390" cy="1296973"/>
          </a:xfrm>
          <a:prstGeom prst="rect">
            <a:avLst/>
          </a:prstGeom>
        </p:spPr>
      </p:pic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56853F31-2BEE-0F44-9E08-4CD541F27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67515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477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4" grpId="0" animBg="1"/>
      <p:bldP spid="10255" grpId="0" animBg="1"/>
      <p:bldP spid="16" grpId="0"/>
      <p:bldP spid="17" grpId="0"/>
      <p:bldP spid="19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8" name="Rectangle 1028">
            <a:extLst>
              <a:ext uri="{FF2B5EF4-FFF2-40B4-BE49-F238E27FC236}">
                <a16:creationId xmlns:a16="http://schemas.microsoft.com/office/drawing/2014/main" id="{EEF83F8D-E719-BB46-9C8F-27BD6CFDF5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Production Technology – Basic Assumptions</a:t>
            </a:r>
          </a:p>
        </p:txBody>
      </p:sp>
      <p:sp>
        <p:nvSpPr>
          <p:cNvPr id="315397" name="Rectangle 1029">
            <a:extLst>
              <a:ext uri="{FF2B5EF4-FFF2-40B4-BE49-F238E27FC236}">
                <a16:creationId xmlns:a16="http://schemas.microsoft.com/office/drawing/2014/main" id="{7DBFC7C0-3E07-0149-A81D-F7FD971F3B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0321" y="2336873"/>
            <a:ext cx="9712616" cy="3930112"/>
          </a:xfrm>
        </p:spPr>
        <p:txBody>
          <a:bodyPr>
            <a:normAutofit fontScale="92500" lnSpcReduction="10000"/>
          </a:bodyPr>
          <a:lstStyle/>
          <a:p>
            <a:r>
              <a:rPr lang="en-US" altLang="en-US" b="1" dirty="0"/>
              <a:t>The production function is true for a given technology</a:t>
            </a:r>
          </a:p>
          <a:p>
            <a:pPr lvl="1"/>
            <a:r>
              <a:rPr lang="en-US" altLang="en-US" dirty="0"/>
              <a:t>If technology increases, more output can be produced for a given level of inputs</a:t>
            </a:r>
          </a:p>
          <a:p>
            <a:pPr lvl="1"/>
            <a:endParaRPr lang="en-US" altLang="en-US" b="1" dirty="0"/>
          </a:p>
          <a:p>
            <a:pPr eaLnBrk="1" hangingPunct="1">
              <a:lnSpc>
                <a:spcPct val="90000"/>
              </a:lnSpc>
            </a:pPr>
            <a:r>
              <a:rPr lang="en-US" altLang="en-US" b="1" dirty="0"/>
              <a:t>Short Run</a:t>
            </a:r>
            <a:endParaRPr lang="en-US" altLang="en-US" sz="800" dirty="0"/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Period of time in which quantities of one or more </a:t>
            </a:r>
            <a:r>
              <a:rPr lang="en-US" altLang="en-US" b="1" dirty="0"/>
              <a:t>production factors (inputs)</a:t>
            </a:r>
            <a:r>
              <a:rPr lang="en-US" altLang="en-US" dirty="0"/>
              <a:t> cannot be changed (e.g. capital)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These inputs are called </a:t>
            </a:r>
            <a:r>
              <a:rPr lang="en-US" altLang="en-US" b="1" dirty="0"/>
              <a:t>fixed inputs</a:t>
            </a:r>
          </a:p>
          <a:p>
            <a:pPr lvl="1"/>
            <a:r>
              <a:rPr lang="en-US" altLang="en-US" dirty="0"/>
              <a:t>Therefore production choices involve </a:t>
            </a:r>
            <a:r>
              <a:rPr lang="en-US" altLang="en-US" b="1" dirty="0"/>
              <a:t>variable inputs</a:t>
            </a:r>
            <a:r>
              <a:rPr lang="en-US" altLang="en-US" dirty="0"/>
              <a:t> (e.g. labor)</a:t>
            </a:r>
          </a:p>
          <a:p>
            <a:pPr lvl="1" eaLnBrk="1" hangingPunct="1">
              <a:lnSpc>
                <a:spcPct val="90000"/>
              </a:lnSpc>
            </a:pPr>
            <a:endParaRPr lang="en-US" altLang="en-US" sz="800" dirty="0"/>
          </a:p>
          <a:p>
            <a:pPr eaLnBrk="1" hangingPunct="1">
              <a:lnSpc>
                <a:spcPct val="90000"/>
              </a:lnSpc>
            </a:pPr>
            <a:r>
              <a:rPr lang="en-US" altLang="en-US" b="1" dirty="0"/>
              <a:t>Long-run</a:t>
            </a:r>
            <a:endParaRPr lang="en-US" altLang="en-US" sz="800" dirty="0"/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Amount of time needed to make </a:t>
            </a:r>
            <a:r>
              <a:rPr lang="en-US" altLang="en-US" b="1" dirty="0"/>
              <a:t>all production inputs variable</a:t>
            </a:r>
            <a:r>
              <a:rPr lang="en-US" altLang="en-US" dirty="0"/>
              <a:t>.</a:t>
            </a:r>
          </a:p>
          <a:p>
            <a:pPr eaLnBrk="1" hangingPunct="1">
              <a:lnSpc>
                <a:spcPct val="90000"/>
              </a:lnSpc>
            </a:pPr>
            <a:endParaRPr lang="en-US" altLang="en-US" sz="800" dirty="0"/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Short run and long run are </a:t>
            </a:r>
            <a:r>
              <a:rPr lang="en-US" altLang="en-US" b="1" u="sng" dirty="0"/>
              <a:t>not</a:t>
            </a:r>
            <a:r>
              <a:rPr lang="en-US" altLang="en-US" dirty="0"/>
              <a:t> time specific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2355F-DF51-6444-B486-C111F8526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67515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864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53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153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153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153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153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153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1539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1539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1539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5397" grpId="0" build="p" bldLvl="2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0" name="Rectangle 10">
            <a:extLst>
              <a:ext uri="{FF2B5EF4-FFF2-40B4-BE49-F238E27FC236}">
                <a16:creationId xmlns:a16="http://schemas.microsoft.com/office/drawing/2014/main" id="{EA58B81E-38A1-3346-A8ED-65970524C75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One Variable Input: An Example</a:t>
            </a:r>
          </a:p>
        </p:txBody>
      </p:sp>
      <p:grpSp>
        <p:nvGrpSpPr>
          <p:cNvPr id="24581" name="Group 17">
            <a:extLst>
              <a:ext uri="{FF2B5EF4-FFF2-40B4-BE49-F238E27FC236}">
                <a16:creationId xmlns:a16="http://schemas.microsoft.com/office/drawing/2014/main" id="{02A6982A-52DF-624B-ABBD-A0D5AB521837}"/>
              </a:ext>
            </a:extLst>
          </p:cNvPr>
          <p:cNvGrpSpPr>
            <a:grpSpLocks/>
          </p:cNvGrpSpPr>
          <p:nvPr/>
        </p:nvGrpSpPr>
        <p:grpSpPr bwMode="auto">
          <a:xfrm>
            <a:off x="6511615" y="2330972"/>
            <a:ext cx="4660900" cy="4325937"/>
            <a:chOff x="1470" y="1113"/>
            <a:chExt cx="2415" cy="2442"/>
          </a:xfrm>
        </p:grpSpPr>
        <p:pic>
          <p:nvPicPr>
            <p:cNvPr id="24583" name="Picture 15">
              <a:extLst>
                <a:ext uri="{FF2B5EF4-FFF2-40B4-BE49-F238E27FC236}">
                  <a16:creationId xmlns:a16="http://schemas.microsoft.com/office/drawing/2014/main" id="{224C10F4-C2BC-0343-A0EF-5C4C600A5C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0" y="1113"/>
              <a:ext cx="2400" cy="2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584" name="Picture 16">
              <a:extLst>
                <a:ext uri="{FF2B5EF4-FFF2-40B4-BE49-F238E27FC236}">
                  <a16:creationId xmlns:a16="http://schemas.microsoft.com/office/drawing/2014/main" id="{4A3D64C7-804B-6D4F-91B7-AFCDC604897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49" y="1122"/>
              <a:ext cx="36" cy="24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9" name="Rectangle 9">
            <a:extLst>
              <a:ext uri="{FF2B5EF4-FFF2-40B4-BE49-F238E27FC236}">
                <a16:creationId xmlns:a16="http://schemas.microsoft.com/office/drawing/2014/main" id="{D8E23C60-8D86-404D-A71D-F7DF09B5A9FC}"/>
              </a:ext>
            </a:extLst>
          </p:cNvPr>
          <p:cNvSpPr txBox="1">
            <a:spLocks noChangeArrowheads="1"/>
          </p:cNvSpPr>
          <p:nvPr/>
        </p:nvSpPr>
        <p:spPr>
          <a:xfrm>
            <a:off x="680322" y="2386361"/>
            <a:ext cx="5296732" cy="421516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76250" indent="-476250">
              <a:buFont typeface="Wingdings" pitchFamily="2" charset="2"/>
              <a:buAutoNum type="arabicPeriod"/>
            </a:pPr>
            <a:r>
              <a:rPr lang="en-US" altLang="en-US" dirty="0"/>
              <a:t>When labor is zero, output is zero as well</a:t>
            </a:r>
            <a:endParaRPr lang="en-US" altLang="en-US" sz="1200" dirty="0"/>
          </a:p>
          <a:p>
            <a:pPr marL="476250" indent="-476250">
              <a:buFont typeface="Wingdings" pitchFamily="2" charset="2"/>
              <a:buAutoNum type="arabicPeriod"/>
            </a:pPr>
            <a:r>
              <a:rPr lang="en-US" altLang="en-US" dirty="0"/>
              <a:t>With additional workers, output (</a:t>
            </a:r>
            <a:r>
              <a:rPr lang="en-US" altLang="en-US" i="1" dirty="0"/>
              <a:t>q</a:t>
            </a:r>
            <a:r>
              <a:rPr lang="en-US" altLang="en-US" dirty="0"/>
              <a:t>) increases up </a:t>
            </a:r>
            <a:r>
              <a:rPr lang="en-US" altLang="en-US"/>
              <a:t>to 112 </a:t>
            </a:r>
            <a:r>
              <a:rPr lang="en-US" altLang="en-US" dirty="0"/>
              <a:t>units</a:t>
            </a:r>
            <a:endParaRPr lang="en-US" altLang="en-US" sz="1200" dirty="0"/>
          </a:p>
          <a:p>
            <a:pPr marL="476250" indent="-476250">
              <a:buFont typeface="Wingdings" pitchFamily="2" charset="2"/>
              <a:buAutoNum type="arabicPeriod"/>
            </a:pPr>
            <a:r>
              <a:rPr lang="en-US" altLang="en-US" dirty="0"/>
              <a:t>Beyond this point, output declines</a:t>
            </a:r>
            <a:endParaRPr lang="en-US" altLang="en-US" sz="1200" dirty="0"/>
          </a:p>
          <a:p>
            <a:pPr marL="876300" lvl="1" indent="-419100"/>
            <a:r>
              <a:rPr lang="en-US" altLang="en-US" dirty="0"/>
              <a:t>Increasing labor can make better use of existing capital initially</a:t>
            </a:r>
            <a:endParaRPr lang="en-US" altLang="en-US" sz="1000" dirty="0"/>
          </a:p>
          <a:p>
            <a:pPr marL="876300" lvl="1" indent="-419100"/>
            <a:r>
              <a:rPr lang="en-US" altLang="en-US" dirty="0"/>
              <a:t>After a point, more labor is not useful and can be counterproductive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CEFA072-4013-F147-AA00-13996B91F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67515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217436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 bldLvl="3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1026">
            <a:extLst>
              <a:ext uri="{FF2B5EF4-FFF2-40B4-BE49-F238E27FC236}">
                <a16:creationId xmlns:a16="http://schemas.microsoft.com/office/drawing/2014/main" id="{688ABF62-5459-604E-B4C3-59DE00008A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Productivity</a:t>
            </a:r>
          </a:p>
        </p:txBody>
      </p:sp>
      <p:sp>
        <p:nvSpPr>
          <p:cNvPr id="319491" name="Rectangle 1027">
            <a:extLst>
              <a:ext uri="{FF2B5EF4-FFF2-40B4-BE49-F238E27FC236}">
                <a16:creationId xmlns:a16="http://schemas.microsoft.com/office/drawing/2014/main" id="{EC8358D0-855B-E140-90B9-F3E574FD96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0321" y="2147888"/>
            <a:ext cx="3992040" cy="3255088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u="sng" dirty="0"/>
              <a:t>Average Product of Labor </a:t>
            </a:r>
            <a:r>
              <a:rPr lang="en-US" altLang="en-US" dirty="0"/>
              <a:t>- Output per unit of a particular input</a:t>
            </a:r>
          </a:p>
          <a:p>
            <a:pPr eaLnBrk="1" hangingPunct="1"/>
            <a:endParaRPr lang="en-US" altLang="en-US" sz="800" dirty="0"/>
          </a:p>
          <a:p>
            <a:pPr eaLnBrk="1" hangingPunct="1"/>
            <a:r>
              <a:rPr lang="en-US" altLang="en-US" dirty="0"/>
              <a:t>Measures the productivity of a firm’s labor in terms of how much, on average, each worker can produce</a:t>
            </a:r>
          </a:p>
        </p:txBody>
      </p:sp>
      <p:graphicFrame>
        <p:nvGraphicFramePr>
          <p:cNvPr id="319492" name="Object 1028">
            <a:hlinkClick r:id="" action="ppaction://ole?verb=0"/>
            <a:extLst>
              <a:ext uri="{FF2B5EF4-FFF2-40B4-BE49-F238E27FC236}">
                <a16:creationId xmlns:a16="http://schemas.microsoft.com/office/drawing/2014/main" id="{503A9B9E-D1CD-5544-8184-5D8D618767A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6359931"/>
              </p:ext>
            </p:extLst>
          </p:nvPr>
        </p:nvGraphicFramePr>
        <p:xfrm>
          <a:off x="1242965" y="5241377"/>
          <a:ext cx="2866752" cy="8372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4226500" imgH="9944100" progId="Equation.DSMT4">
                  <p:embed/>
                </p:oleObj>
              </mc:Choice>
              <mc:Fallback>
                <p:oleObj name="Equation" r:id="rId2" imgW="34226500" imgH="9944100" progId="Equation.DSMT4">
                  <p:embed/>
                  <p:pic>
                    <p:nvPicPr>
                      <p:cNvPr id="319492" name="Object 1028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503A9B9E-D1CD-5544-8184-5D8D618767AF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42965" y="5241377"/>
                        <a:ext cx="2866752" cy="837215"/>
                      </a:xfrm>
                      <a:prstGeom prst="rect">
                        <a:avLst/>
                      </a:prstGeom>
                      <a:solidFill>
                        <a:srgbClr val="CCCCFF"/>
                      </a:solidFill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12">
            <a:extLst>
              <a:ext uri="{FF2B5EF4-FFF2-40B4-BE49-F238E27FC236}">
                <a16:creationId xmlns:a16="http://schemas.microsoft.com/office/drawing/2014/main" id="{AF91AB3C-78BD-C74F-B0C3-7300EDA1365D}"/>
              </a:ext>
            </a:extLst>
          </p:cNvPr>
          <p:cNvSpPr txBox="1">
            <a:spLocks noChangeArrowheads="1"/>
          </p:cNvSpPr>
          <p:nvPr/>
        </p:nvSpPr>
        <p:spPr>
          <a:xfrm>
            <a:off x="5999355" y="2633225"/>
            <a:ext cx="4208269" cy="228441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u="sng" dirty="0"/>
              <a:t>Marginal Product of Labor </a:t>
            </a:r>
            <a:r>
              <a:rPr lang="en-US" altLang="en-US" dirty="0"/>
              <a:t>– additional output produced when labor increases by one unit</a:t>
            </a:r>
          </a:p>
          <a:p>
            <a:endParaRPr lang="en-US" altLang="en-US" sz="800" dirty="0"/>
          </a:p>
          <a:p>
            <a:r>
              <a:rPr lang="en-US" altLang="en-US" dirty="0"/>
              <a:t>Change in output divided by the change in labor</a:t>
            </a:r>
          </a:p>
        </p:txBody>
      </p:sp>
      <p:graphicFrame>
        <p:nvGraphicFramePr>
          <p:cNvPr id="9" name="Object 6">
            <a:hlinkClick r:id="" action="ppaction://ole?verb=0"/>
            <a:extLst>
              <a:ext uri="{FF2B5EF4-FFF2-40B4-BE49-F238E27FC236}">
                <a16:creationId xmlns:a16="http://schemas.microsoft.com/office/drawing/2014/main" id="{CC32F64D-C75A-CB46-A0F7-F92CA8D6486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6546479"/>
              </p:ext>
            </p:extLst>
          </p:nvPr>
        </p:nvGraphicFramePr>
        <p:xfrm>
          <a:off x="6458995" y="5098062"/>
          <a:ext cx="3288987" cy="8372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40373300" imgH="9944100" progId="Equation.DSMT4">
                  <p:embed/>
                </p:oleObj>
              </mc:Choice>
              <mc:Fallback>
                <p:oleObj name="Equation" r:id="rId4" imgW="40373300" imgH="9944100" progId="Equation.DSMT4">
                  <p:embed/>
                  <p:pic>
                    <p:nvPicPr>
                      <p:cNvPr id="114694" name="Object 6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143BA239-F290-4045-AA87-CA5FC2B7962D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58995" y="5098062"/>
                        <a:ext cx="3288987" cy="837215"/>
                      </a:xfrm>
                      <a:prstGeom prst="rect">
                        <a:avLst/>
                      </a:prstGeom>
                      <a:solidFill>
                        <a:srgbClr val="CCCCFF"/>
                      </a:solidFill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ight Arrow 1">
            <a:extLst>
              <a:ext uri="{FF2B5EF4-FFF2-40B4-BE49-F238E27FC236}">
                <a16:creationId xmlns:a16="http://schemas.microsoft.com/office/drawing/2014/main" id="{6FF0DA89-C2DE-E34B-AC9B-09C685490C8C}"/>
              </a:ext>
            </a:extLst>
          </p:cNvPr>
          <p:cNvSpPr/>
          <p:nvPr/>
        </p:nvSpPr>
        <p:spPr>
          <a:xfrm>
            <a:off x="4828478" y="3775432"/>
            <a:ext cx="936702" cy="4620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ADDD2E36-E015-7C4B-BEA2-1DAB0CE31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67515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9935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9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19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19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9491" grpId="0" build="p" bldLvl="2" autoUpdateAnimBg="0"/>
      <p:bldP spid="8" grpId="0" build="p" bldLvl="2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6" name="Rectangle 1026">
            <a:extLst>
              <a:ext uri="{FF2B5EF4-FFF2-40B4-BE49-F238E27FC236}">
                <a16:creationId xmlns:a16="http://schemas.microsoft.com/office/drawing/2014/main" id="{6BC4C7BC-987D-DA43-ADC9-A7E5664550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Productivity Schedule</a:t>
            </a:r>
          </a:p>
        </p:txBody>
      </p:sp>
      <p:pic>
        <p:nvPicPr>
          <p:cNvPr id="28677" name="Picture 1030">
            <a:extLst>
              <a:ext uri="{FF2B5EF4-FFF2-40B4-BE49-F238E27FC236}">
                <a16:creationId xmlns:a16="http://schemas.microsoft.com/office/drawing/2014/main" id="{6E4C44DB-6360-D244-B3A3-7468AC7BF49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39194" y="2309890"/>
            <a:ext cx="7313612" cy="4108450"/>
          </a:xfr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433AC0-30A9-9741-99EC-24D82BA4F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67515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352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0" name="Rectangle 2050">
            <a:extLst>
              <a:ext uri="{FF2B5EF4-FFF2-40B4-BE49-F238E27FC236}">
                <a16:creationId xmlns:a16="http://schemas.microsoft.com/office/drawing/2014/main" id="{EEA6DF89-555F-4E41-8179-6FE30C9C39D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Optimizing Manpower</a:t>
            </a:r>
          </a:p>
        </p:txBody>
      </p:sp>
      <p:sp>
        <p:nvSpPr>
          <p:cNvPr id="29701" name="Rectangle 2051">
            <a:extLst>
              <a:ext uri="{FF2B5EF4-FFF2-40B4-BE49-F238E27FC236}">
                <a16:creationId xmlns:a16="http://schemas.microsoft.com/office/drawing/2014/main" id="{DFBCC335-AC4F-464F-960B-D10DF0BF35B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0321" y="2290283"/>
            <a:ext cx="4201234" cy="4247042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Output varies as labor changes</a:t>
            </a:r>
          </a:p>
          <a:p>
            <a:pPr lvl="2" eaLnBrk="1" hangingPunct="1"/>
            <a:endParaRPr lang="en-US" altLang="en-US" sz="800" dirty="0"/>
          </a:p>
          <a:p>
            <a:pPr lvl="1" eaLnBrk="1" hangingPunct="1"/>
            <a:r>
              <a:rPr lang="en-US" altLang="en-US" dirty="0"/>
              <a:t>Output is maximized at 112 units</a:t>
            </a:r>
          </a:p>
          <a:p>
            <a:pPr lvl="1" eaLnBrk="1" hangingPunct="1"/>
            <a:endParaRPr lang="en-US" altLang="en-US" sz="800" dirty="0"/>
          </a:p>
          <a:p>
            <a:r>
              <a:rPr lang="en-US" altLang="en-US" dirty="0"/>
              <a:t>As labor increases, the additional output produced decreases</a:t>
            </a:r>
          </a:p>
          <a:p>
            <a:pPr lvl="1"/>
            <a:r>
              <a:rPr lang="en-US" altLang="en-US" dirty="0"/>
              <a:t>= </a:t>
            </a:r>
            <a:r>
              <a:rPr lang="en-US" altLang="en-US" b="1" dirty="0"/>
              <a:t>Law of Diminishing Marginal Returns (LDMR)</a:t>
            </a:r>
          </a:p>
          <a:p>
            <a:pPr lvl="1"/>
            <a:r>
              <a:rPr lang="en-US" altLang="en-US" dirty="0"/>
              <a:t>At some point (D) “too many cooks spoil the broth”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1582A0EC-C886-4049-A627-EDAFFDA6FC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41963" y="6421439"/>
            <a:ext cx="2573337" cy="274637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miter lim="800000"/>
            <a:headEnd/>
            <a:tailEnd/>
          </a:ln>
        </p:spPr>
        <p:txBody>
          <a:bodyPr wrap="none"/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endParaRPr lang="en-US" altLang="en-US"/>
          </a:p>
        </p:txBody>
      </p:sp>
      <p:grpSp>
        <p:nvGrpSpPr>
          <p:cNvPr id="8" name="Group 69">
            <a:extLst>
              <a:ext uri="{FF2B5EF4-FFF2-40B4-BE49-F238E27FC236}">
                <a16:creationId xmlns:a16="http://schemas.microsoft.com/office/drawing/2014/main" id="{2F5DC5C1-24F8-E44F-A57D-92E5F98BE2E3}"/>
              </a:ext>
            </a:extLst>
          </p:cNvPr>
          <p:cNvGrpSpPr>
            <a:grpSpLocks/>
          </p:cNvGrpSpPr>
          <p:nvPr/>
        </p:nvGrpSpPr>
        <p:grpSpPr bwMode="auto">
          <a:xfrm>
            <a:off x="5541963" y="3095625"/>
            <a:ext cx="4178300" cy="3314700"/>
            <a:chOff x="1399" y="1566"/>
            <a:chExt cx="2632" cy="2088"/>
          </a:xfrm>
        </p:grpSpPr>
        <p:sp>
          <p:nvSpPr>
            <p:cNvPr id="9" name="Freeform 47">
              <a:extLst>
                <a:ext uri="{FF2B5EF4-FFF2-40B4-BE49-F238E27FC236}">
                  <a16:creationId xmlns:a16="http://schemas.microsoft.com/office/drawing/2014/main" id="{524FC9D0-2BF3-634A-BBB0-9D335E385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8" y="1567"/>
              <a:ext cx="643" cy="327"/>
            </a:xfrm>
            <a:custGeom>
              <a:avLst/>
              <a:gdLst>
                <a:gd name="T0" fmla="*/ 0 w 552"/>
                <a:gd name="T1" fmla="*/ 0 h 144"/>
                <a:gd name="T2" fmla="*/ 3307 w 552"/>
                <a:gd name="T3" fmla="*/ 10581809 h 144"/>
                <a:gd name="T4" fmla="*/ 5440 w 552"/>
                <a:gd name="T5" fmla="*/ 31722518 h 144"/>
                <a:gd name="T6" fmla="*/ 0 60000 65536"/>
                <a:gd name="T7" fmla="*/ 0 60000 65536"/>
                <a:gd name="T8" fmla="*/ 0 60000 65536"/>
                <a:gd name="T9" fmla="*/ 0 w 552"/>
                <a:gd name="T10" fmla="*/ 0 h 144"/>
                <a:gd name="T11" fmla="*/ 552 w 552"/>
                <a:gd name="T12" fmla="*/ 144 h 14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552" h="144">
                  <a:moveTo>
                    <a:pt x="0" y="0"/>
                  </a:moveTo>
                  <a:cubicBezTo>
                    <a:pt x="122" y="12"/>
                    <a:pt x="244" y="24"/>
                    <a:pt x="336" y="48"/>
                  </a:cubicBezTo>
                  <a:cubicBezTo>
                    <a:pt x="428" y="72"/>
                    <a:pt x="490" y="108"/>
                    <a:pt x="552" y="144"/>
                  </a:cubicBezTo>
                </a:path>
              </a:pathLst>
            </a:custGeom>
            <a:noFill/>
            <a:ln w="57150">
              <a:solidFill>
                <a:srgbClr val="3366CC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0" name="Freeform 46">
              <a:extLst>
                <a:ext uri="{FF2B5EF4-FFF2-40B4-BE49-F238E27FC236}">
                  <a16:creationId xmlns:a16="http://schemas.microsoft.com/office/drawing/2014/main" id="{5B5A2731-2A78-304A-B7CD-BE2512418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9" y="1566"/>
              <a:ext cx="1968" cy="2088"/>
            </a:xfrm>
            <a:custGeom>
              <a:avLst/>
              <a:gdLst>
                <a:gd name="T0" fmla="*/ 0 w 1968"/>
                <a:gd name="T1" fmla="*/ 2088 h 2088"/>
                <a:gd name="T2" fmla="*/ 492 w 1968"/>
                <a:gd name="T3" fmla="*/ 1668 h 2088"/>
                <a:gd name="T4" fmla="*/ 732 w 1968"/>
                <a:gd name="T5" fmla="*/ 1188 h 2088"/>
                <a:gd name="T6" fmla="*/ 972 w 1968"/>
                <a:gd name="T7" fmla="*/ 672 h 2088"/>
                <a:gd name="T8" fmla="*/ 1476 w 1968"/>
                <a:gd name="T9" fmla="*/ 156 h 2088"/>
                <a:gd name="T10" fmla="*/ 1968 w 1968"/>
                <a:gd name="T11" fmla="*/ 0 h 208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968"/>
                <a:gd name="T19" fmla="*/ 0 h 2088"/>
                <a:gd name="T20" fmla="*/ 1968 w 1968"/>
                <a:gd name="T21" fmla="*/ 2088 h 2088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968" h="2088">
                  <a:moveTo>
                    <a:pt x="0" y="2088"/>
                  </a:moveTo>
                  <a:cubicBezTo>
                    <a:pt x="185" y="1953"/>
                    <a:pt x="370" y="1818"/>
                    <a:pt x="492" y="1668"/>
                  </a:cubicBezTo>
                  <a:cubicBezTo>
                    <a:pt x="614" y="1518"/>
                    <a:pt x="652" y="1354"/>
                    <a:pt x="732" y="1188"/>
                  </a:cubicBezTo>
                  <a:cubicBezTo>
                    <a:pt x="812" y="1022"/>
                    <a:pt x="848" y="844"/>
                    <a:pt x="972" y="672"/>
                  </a:cubicBezTo>
                  <a:cubicBezTo>
                    <a:pt x="1096" y="500"/>
                    <a:pt x="1310" y="268"/>
                    <a:pt x="1476" y="156"/>
                  </a:cubicBezTo>
                  <a:cubicBezTo>
                    <a:pt x="1642" y="44"/>
                    <a:pt x="1866" y="32"/>
                    <a:pt x="1968" y="0"/>
                  </a:cubicBezTo>
                </a:path>
              </a:pathLst>
            </a:custGeom>
            <a:noFill/>
            <a:ln w="57150">
              <a:solidFill>
                <a:srgbClr val="3366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11" name="Text Box 56">
            <a:extLst>
              <a:ext uri="{FF2B5EF4-FFF2-40B4-BE49-F238E27FC236}">
                <a16:creationId xmlns:a16="http://schemas.microsoft.com/office/drawing/2014/main" id="{9EA85EA0-459D-BE4A-B786-0617252439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23589" y="4666456"/>
            <a:ext cx="3095625" cy="714375"/>
          </a:xfrm>
          <a:prstGeom prst="rect">
            <a:avLst/>
          </a:prstGeom>
          <a:solidFill>
            <a:srgbClr val="CCCC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 b="0">
                <a:solidFill>
                  <a:schemeClr val="tx1"/>
                </a:solidFill>
                <a:latin typeface="Arial" panose="020B0604020202020204" pitchFamily="34" charset="0"/>
              </a:rPr>
              <a:t>At point D (L=8), output is maximized.</a:t>
            </a:r>
          </a:p>
        </p:txBody>
      </p:sp>
      <p:sp>
        <p:nvSpPr>
          <p:cNvPr id="12" name="Line 9">
            <a:extLst>
              <a:ext uri="{FF2B5EF4-FFF2-40B4-BE49-F238E27FC236}">
                <a16:creationId xmlns:a16="http://schemas.microsoft.com/office/drawing/2014/main" id="{9FC0B277-49C6-0C49-BA1C-1DBBCCD7EAEB}"/>
              </a:ext>
            </a:extLst>
          </p:cNvPr>
          <p:cNvSpPr>
            <a:spLocks noChangeShapeType="1"/>
          </p:cNvSpPr>
          <p:nvPr/>
        </p:nvSpPr>
        <p:spPr bwMode="auto">
          <a:xfrm>
            <a:off x="5530850" y="2468563"/>
            <a:ext cx="0" cy="39957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Line 10">
            <a:extLst>
              <a:ext uri="{FF2B5EF4-FFF2-40B4-BE49-F238E27FC236}">
                <a16:creationId xmlns:a16="http://schemas.microsoft.com/office/drawing/2014/main" id="{8A8F9933-CC68-414E-A18F-C0739D49CA5A}"/>
              </a:ext>
            </a:extLst>
          </p:cNvPr>
          <p:cNvSpPr>
            <a:spLocks noChangeShapeType="1"/>
          </p:cNvSpPr>
          <p:nvPr/>
        </p:nvSpPr>
        <p:spPr bwMode="auto">
          <a:xfrm>
            <a:off x="5530850" y="6445250"/>
            <a:ext cx="400685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130335FB-3B10-FC4E-9684-47E96E5336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90088" y="6408738"/>
            <a:ext cx="1984375" cy="363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Labor per Month</a:t>
            </a:r>
          </a:p>
        </p:txBody>
      </p:sp>
      <p:sp>
        <p:nvSpPr>
          <p:cNvPr id="15" name="Rectangle 12">
            <a:extLst>
              <a:ext uri="{FF2B5EF4-FFF2-40B4-BE49-F238E27FC236}">
                <a16:creationId xmlns:a16="http://schemas.microsoft.com/office/drawing/2014/main" id="{11F67BF0-7EA9-BB47-A10D-BC56B12434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91050" y="2120900"/>
            <a:ext cx="930275" cy="91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pPr algn="r"/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Output</a:t>
            </a:r>
          </a:p>
          <a:p>
            <a:pPr algn="r"/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per </a:t>
            </a:r>
          </a:p>
          <a:p>
            <a:pPr algn="r"/>
            <a:r>
              <a:rPr lang="en-US" altLang="en-US">
                <a:solidFill>
                  <a:schemeClr val="tx1"/>
                </a:solidFill>
                <a:latin typeface="Arial" panose="020B0604020202020204" pitchFamily="34" charset="0"/>
              </a:rPr>
              <a:t>Month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84879EE-8554-E84D-9DCC-6118D3CF07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89550" y="6464300"/>
            <a:ext cx="322263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98ECA54-1219-064A-80E7-CE55202542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1713" y="6464300"/>
            <a:ext cx="322262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E5B5A7C-9B31-3540-B32D-5592743E21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6464300"/>
            <a:ext cx="322263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3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8E0612D-E491-8344-A5F6-D753AA1248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3875" y="6464300"/>
            <a:ext cx="322263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8D67925-36C5-BE4B-8F54-ED605BA564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70750" y="6464300"/>
            <a:ext cx="322263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5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913667E-D3F1-A746-946D-C58023F988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66038" y="6464300"/>
            <a:ext cx="322262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6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E208999-8961-5A41-8DC4-0FBCB5F50C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2913" y="6464300"/>
            <a:ext cx="322262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7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3E09A5E-EF2A-BB40-8772-C19A2B57DE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58200" y="6464300"/>
            <a:ext cx="322263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8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7700109-AD8F-6A4B-817B-4EF6171854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55075" y="6464300"/>
            <a:ext cx="322263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9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B251B53-EC77-B348-B904-75600ED6EC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51950" y="6464300"/>
            <a:ext cx="463550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10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0E7EFB1-97F6-C243-A6A6-818F17254F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4838" y="6464300"/>
            <a:ext cx="322262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</a:p>
        </p:txBody>
      </p:sp>
      <p:grpSp>
        <p:nvGrpSpPr>
          <p:cNvPr id="27" name="Group 67">
            <a:extLst>
              <a:ext uri="{FF2B5EF4-FFF2-40B4-BE49-F238E27FC236}">
                <a16:creationId xmlns:a16="http://schemas.microsoft.com/office/drawing/2014/main" id="{96E9B2ED-3A7A-8C45-AADC-C0808F3F3652}"/>
              </a:ext>
            </a:extLst>
          </p:cNvPr>
          <p:cNvGrpSpPr>
            <a:grpSpLocks/>
          </p:cNvGrpSpPr>
          <p:nvPr/>
        </p:nvGrpSpPr>
        <p:grpSpPr bwMode="auto">
          <a:xfrm>
            <a:off x="7916863" y="3379788"/>
            <a:ext cx="4275137" cy="1014412"/>
            <a:chOff x="2895" y="1745"/>
            <a:chExt cx="2693" cy="639"/>
          </a:xfrm>
        </p:grpSpPr>
        <p:sp>
          <p:nvSpPr>
            <p:cNvPr id="28" name="Rectangle 35">
              <a:extLst>
                <a:ext uri="{FF2B5EF4-FFF2-40B4-BE49-F238E27FC236}">
                  <a16:creationId xmlns:a16="http://schemas.microsoft.com/office/drawing/2014/main" id="{BDC34974-4ED3-F944-9EC1-57D62CE22E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33" y="2153"/>
              <a:ext cx="1655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>
                  <a:solidFill>
                    <a:schemeClr val="tx1"/>
                  </a:solidFill>
                  <a:latin typeface="Arial" panose="020B0604020202020204" pitchFamily="34" charset="0"/>
                </a:rPr>
                <a:t>Total Product (Output)</a:t>
              </a:r>
            </a:p>
          </p:txBody>
        </p:sp>
        <p:sp>
          <p:nvSpPr>
            <p:cNvPr id="29" name="Line 36">
              <a:extLst>
                <a:ext uri="{FF2B5EF4-FFF2-40B4-BE49-F238E27FC236}">
                  <a16:creationId xmlns:a16="http://schemas.microsoft.com/office/drawing/2014/main" id="{23B708D6-EAD2-6243-A461-CA074224479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2895" y="1745"/>
              <a:ext cx="1029" cy="50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0" name="Group 66">
            <a:extLst>
              <a:ext uri="{FF2B5EF4-FFF2-40B4-BE49-F238E27FC236}">
                <a16:creationId xmlns:a16="http://schemas.microsoft.com/office/drawing/2014/main" id="{85231F74-C651-484D-9680-979F02F1D6A1}"/>
              </a:ext>
            </a:extLst>
          </p:cNvPr>
          <p:cNvGrpSpPr>
            <a:grpSpLocks/>
          </p:cNvGrpSpPr>
          <p:nvPr/>
        </p:nvGrpSpPr>
        <p:grpSpPr bwMode="auto">
          <a:xfrm>
            <a:off x="4908550" y="2732088"/>
            <a:ext cx="4768850" cy="3681412"/>
            <a:chOff x="1000" y="1337"/>
            <a:chExt cx="3004" cy="2319"/>
          </a:xfrm>
        </p:grpSpPr>
        <p:sp>
          <p:nvSpPr>
            <p:cNvPr id="31" name="Line 30">
              <a:extLst>
                <a:ext uri="{FF2B5EF4-FFF2-40B4-BE49-F238E27FC236}">
                  <a16:creationId xmlns:a16="http://schemas.microsoft.com/office/drawing/2014/main" id="{869AFC0E-6BF0-214F-907F-6BF4E5D876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95" y="1584"/>
              <a:ext cx="2609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Line 40">
              <a:extLst>
                <a:ext uri="{FF2B5EF4-FFF2-40B4-BE49-F238E27FC236}">
                  <a16:creationId xmlns:a16="http://schemas.microsoft.com/office/drawing/2014/main" id="{8144B05A-41E7-F74A-A760-03217640912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2" y="2883"/>
              <a:ext cx="0" cy="77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Line 41">
              <a:extLst>
                <a:ext uri="{FF2B5EF4-FFF2-40B4-BE49-F238E27FC236}">
                  <a16:creationId xmlns:a16="http://schemas.microsoft.com/office/drawing/2014/main" id="{07299F1D-DD67-2B45-97F7-6BB9622AF84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52" y="2355"/>
              <a:ext cx="0" cy="130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Line 42">
              <a:extLst>
                <a:ext uri="{FF2B5EF4-FFF2-40B4-BE49-F238E27FC236}">
                  <a16:creationId xmlns:a16="http://schemas.microsoft.com/office/drawing/2014/main" id="{5E824167-F295-0641-813D-E6E79F9741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60" y="1635"/>
              <a:ext cx="0" cy="202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Rectangle 13">
              <a:extLst>
                <a:ext uri="{FF2B5EF4-FFF2-40B4-BE49-F238E27FC236}">
                  <a16:creationId xmlns:a16="http://schemas.microsoft.com/office/drawing/2014/main" id="{13F3ACCE-BAE7-BE4D-8FD5-02FE58CA06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6" y="2632"/>
              <a:ext cx="292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60</a:t>
              </a:r>
            </a:p>
          </p:txBody>
        </p:sp>
        <p:sp>
          <p:nvSpPr>
            <p:cNvPr id="36" name="Rectangle 14">
              <a:extLst>
                <a:ext uri="{FF2B5EF4-FFF2-40B4-BE49-F238E27FC236}">
                  <a16:creationId xmlns:a16="http://schemas.microsoft.com/office/drawing/2014/main" id="{C8FFB45D-9D8A-BC42-944B-34A9F17AAF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0" y="1432"/>
              <a:ext cx="381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rgbClr val="8D7DFF"/>
                  </a:solidFill>
                  <a:latin typeface="Verdana" panose="020B0604030504040204" pitchFamily="34" charset="0"/>
                </a:defRPr>
              </a:lvl9pPr>
            </a:lstStyle>
            <a:p>
              <a:r>
                <a:rPr lang="en-US" altLang="en-US" sz="2000">
                  <a:solidFill>
                    <a:schemeClr val="tx1"/>
                  </a:solidFill>
                  <a:latin typeface="Arial" panose="020B0604020202020204" pitchFamily="34" charset="0"/>
                </a:rPr>
                <a:t>112</a:t>
              </a:r>
            </a:p>
          </p:txBody>
        </p:sp>
        <p:grpSp>
          <p:nvGrpSpPr>
            <p:cNvPr id="37" name="Group 57">
              <a:extLst>
                <a:ext uri="{FF2B5EF4-FFF2-40B4-BE49-F238E27FC236}">
                  <a16:creationId xmlns:a16="http://schemas.microsoft.com/office/drawing/2014/main" id="{104FE0D7-50FB-064F-9156-85F0D1A63E5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17" y="1337"/>
              <a:ext cx="1670" cy="2168"/>
              <a:chOff x="1817" y="1337"/>
              <a:chExt cx="1670" cy="2168"/>
            </a:xfrm>
          </p:grpSpPr>
          <p:sp>
            <p:nvSpPr>
              <p:cNvPr id="38" name="Rectangle 31">
                <a:extLst>
                  <a:ext uri="{FF2B5EF4-FFF2-40B4-BE49-F238E27FC236}">
                    <a16:creationId xmlns:a16="http://schemas.microsoft.com/office/drawing/2014/main" id="{F443DC8E-1B0B-F042-9ED2-8B6EE21657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7" y="3257"/>
                <a:ext cx="230" cy="2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2000" i="1">
                    <a:solidFill>
                      <a:schemeClr val="tx1"/>
                    </a:solidFill>
                    <a:latin typeface="Arial" panose="020B0604020202020204" pitchFamily="34" charset="0"/>
                  </a:rPr>
                  <a:t>A</a:t>
                </a:r>
              </a:p>
            </p:txBody>
          </p:sp>
          <p:sp>
            <p:nvSpPr>
              <p:cNvPr id="39" name="Oval 26">
                <a:extLst>
                  <a:ext uri="{FF2B5EF4-FFF2-40B4-BE49-F238E27FC236}">
                    <a16:creationId xmlns:a16="http://schemas.microsoft.com/office/drawing/2014/main" id="{7EE3D764-BB52-DF45-B7A1-40D70BF192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4" y="3216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40" name="Oval 27">
                <a:extLst>
                  <a:ext uri="{FF2B5EF4-FFF2-40B4-BE49-F238E27FC236}">
                    <a16:creationId xmlns:a16="http://schemas.microsoft.com/office/drawing/2014/main" id="{B310D4A5-0A6C-3F45-B466-744EAABCAF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4" y="2736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41" name="Oval 28">
                <a:extLst>
                  <a:ext uri="{FF2B5EF4-FFF2-40B4-BE49-F238E27FC236}">
                    <a16:creationId xmlns:a16="http://schemas.microsoft.com/office/drawing/2014/main" id="{A223781C-07F0-6840-99C3-4D590A78CC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4" y="2208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42" name="Rectangle 32">
                <a:extLst>
                  <a:ext uri="{FF2B5EF4-FFF2-40B4-BE49-F238E27FC236}">
                    <a16:creationId xmlns:a16="http://schemas.microsoft.com/office/drawing/2014/main" id="{83E0C3EA-2922-7D49-98E4-63AE01BABA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5" y="2729"/>
                <a:ext cx="230" cy="2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2000" i="1">
                    <a:solidFill>
                      <a:schemeClr val="tx1"/>
                    </a:solidFill>
                    <a:latin typeface="Arial" panose="020B0604020202020204" pitchFamily="34" charset="0"/>
                  </a:rPr>
                  <a:t>B</a:t>
                </a:r>
              </a:p>
            </p:txBody>
          </p:sp>
          <p:sp>
            <p:nvSpPr>
              <p:cNvPr id="43" name="Rectangle 33">
                <a:extLst>
                  <a:ext uri="{FF2B5EF4-FFF2-40B4-BE49-F238E27FC236}">
                    <a16:creationId xmlns:a16="http://schemas.microsoft.com/office/drawing/2014/main" id="{5D09452A-D9C4-904A-8543-AA80D77B02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3" y="2169"/>
                <a:ext cx="230" cy="2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2000" i="1">
                    <a:solidFill>
                      <a:schemeClr val="tx1"/>
                    </a:solidFill>
                    <a:latin typeface="Arial" panose="020B0604020202020204" pitchFamily="34" charset="0"/>
                  </a:rPr>
                  <a:t>C</a:t>
                </a:r>
              </a:p>
            </p:txBody>
          </p:sp>
          <p:sp>
            <p:nvSpPr>
              <p:cNvPr id="44" name="Rectangle 34">
                <a:extLst>
                  <a:ext uri="{FF2B5EF4-FFF2-40B4-BE49-F238E27FC236}">
                    <a16:creationId xmlns:a16="http://schemas.microsoft.com/office/drawing/2014/main" id="{45D8D78D-D882-344B-BD76-580057D5F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57" y="1337"/>
                <a:ext cx="230" cy="2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r>
                  <a:rPr lang="en-US" altLang="en-US" sz="2000" i="1">
                    <a:solidFill>
                      <a:schemeClr val="tx1"/>
                    </a:solidFill>
                    <a:latin typeface="Arial" panose="020B0604020202020204" pitchFamily="34" charset="0"/>
                  </a:rPr>
                  <a:t>D</a:t>
                </a:r>
              </a:p>
            </p:txBody>
          </p:sp>
          <p:sp>
            <p:nvSpPr>
              <p:cNvPr id="45" name="Oval 29">
                <a:extLst>
                  <a:ext uri="{FF2B5EF4-FFF2-40B4-BE49-F238E27FC236}">
                    <a16:creationId xmlns:a16="http://schemas.microsoft.com/office/drawing/2014/main" id="{FF25CFEF-D9FC-F545-83B3-44FD0D28A2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12" y="1536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2pPr>
                <a:lvl3pPr marL="11430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3pPr>
                <a:lvl4pPr marL="16002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4pPr>
                <a:lvl5pPr marL="2057400" indent="-228600"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rgbClr val="8D7DFF"/>
                    </a:solidFill>
                    <a:latin typeface="Verdana" panose="020B060403050404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</p:grpSp>
      <p:sp>
        <p:nvSpPr>
          <p:cNvPr id="46" name="Rectangle 13">
            <a:extLst>
              <a:ext uri="{FF2B5EF4-FFF2-40B4-BE49-F238E27FC236}">
                <a16:creationId xmlns:a16="http://schemas.microsoft.com/office/drawing/2014/main" id="{47DABEEA-82A7-D246-80CB-8CC8536228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5075" y="5621338"/>
            <a:ext cx="468313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1pPr>
            <a:lvl2pPr marL="742950" indent="-28575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2pPr>
            <a:lvl3pPr marL="11430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3pPr>
            <a:lvl4pPr marL="16002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4pPr>
            <a:lvl5pPr marL="2057400" indent="-228600"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rgbClr val="8D7DFF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00">
                <a:solidFill>
                  <a:schemeClr val="tx1"/>
                </a:solidFill>
                <a:latin typeface="Arial" panose="020B0604020202020204" pitchFamily="34" charset="0"/>
              </a:rPr>
              <a:t>30</a:t>
            </a:r>
          </a:p>
        </p:txBody>
      </p:sp>
      <p:sp>
        <p:nvSpPr>
          <p:cNvPr id="47" name="Line 40">
            <a:extLst>
              <a:ext uri="{FF2B5EF4-FFF2-40B4-BE49-F238E27FC236}">
                <a16:creationId xmlns:a16="http://schemas.microsoft.com/office/drawing/2014/main" id="{6C274744-DAC1-6C48-9669-868F059EA5AF}"/>
              </a:ext>
            </a:extLst>
          </p:cNvPr>
          <p:cNvSpPr>
            <a:spLocks noChangeShapeType="1"/>
          </p:cNvSpPr>
          <p:nvPr/>
        </p:nvSpPr>
        <p:spPr bwMode="auto">
          <a:xfrm>
            <a:off x="6292850" y="5780088"/>
            <a:ext cx="11113" cy="757237"/>
          </a:xfrm>
          <a:prstGeom prst="line">
            <a:avLst/>
          </a:prstGeom>
          <a:noFill/>
          <a:ln w="2540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8" name="Slide Number Placeholder 3">
            <a:extLst>
              <a:ext uri="{FF2B5EF4-FFF2-40B4-BE49-F238E27FC236}">
                <a16:creationId xmlns:a16="http://schemas.microsoft.com/office/drawing/2014/main" id="{D829E48F-183B-344C-B929-276BE3004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67515"/>
            <a:ext cx="1154151" cy="1090789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8DC48-024A-A743-A6DF-E12A487B7308}" type="slidenum">
              <a:rPr kumimoji="0" lang="en-US" sz="3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4283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 autoUpdateAnimBg="0"/>
      <p:bldP spid="46" grpId="0"/>
    </p:bldLst>
  </p:timing>
</p:sld>
</file>

<file path=ppt/theme/theme1.xml><?xml version="1.0" encoding="utf-8"?>
<a:theme xmlns:a="http://schemas.openxmlformats.org/drawingml/2006/main" name="Berlin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30065</TotalTime>
  <Words>2399</Words>
  <Application>Microsoft Macintosh PowerPoint</Application>
  <PresentationFormat>Widescreen</PresentationFormat>
  <Paragraphs>635</Paragraphs>
  <Slides>36</Slides>
  <Notes>21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Arial</vt:lpstr>
      <vt:lpstr>Calibri</vt:lpstr>
      <vt:lpstr>Century Gothic</vt:lpstr>
      <vt:lpstr>Times New Roman</vt:lpstr>
      <vt:lpstr>Trebuchet MS</vt:lpstr>
      <vt:lpstr>Verdana</vt:lpstr>
      <vt:lpstr>Wingdings</vt:lpstr>
      <vt:lpstr>Berlin</vt:lpstr>
      <vt:lpstr>Equation</vt:lpstr>
      <vt:lpstr>Principles of Microeconomics Session 5: On the other side of Tuas  (Production)</vt:lpstr>
      <vt:lpstr>Production Choice</vt:lpstr>
      <vt:lpstr>Production Technology</vt:lpstr>
      <vt:lpstr>Production Function = Technology</vt:lpstr>
      <vt:lpstr>Production Technology – Basic Assumptions</vt:lpstr>
      <vt:lpstr>One Variable Input: An Example</vt:lpstr>
      <vt:lpstr>Productivity</vt:lpstr>
      <vt:lpstr>Productivity Schedule</vt:lpstr>
      <vt:lpstr>Optimizing Manpower</vt:lpstr>
      <vt:lpstr>Innovation</vt:lpstr>
      <vt:lpstr>Production: Two Variable Inputs</vt:lpstr>
      <vt:lpstr>Isoquants: An Example</vt:lpstr>
      <vt:lpstr>Diminishing Returns to Capital</vt:lpstr>
      <vt:lpstr>Production: Two Variable Inputs</vt:lpstr>
      <vt:lpstr>Marginal Rate of Technical Substitution (MRTS)</vt:lpstr>
      <vt:lpstr>Isoquants:  Perfect substitutes</vt:lpstr>
      <vt:lpstr>Isoquants:  Perfect Complements</vt:lpstr>
      <vt:lpstr>Returns to Scale</vt:lpstr>
      <vt:lpstr>Increasing Returns to Scale</vt:lpstr>
      <vt:lpstr>Returns to Scale</vt:lpstr>
      <vt:lpstr>Returns to Scale</vt:lpstr>
      <vt:lpstr>Different types of cost</vt:lpstr>
      <vt:lpstr>Breaking it down</vt:lpstr>
      <vt:lpstr>PowerPoint Presentation</vt:lpstr>
      <vt:lpstr>Cost in the Long Run</vt:lpstr>
      <vt:lpstr>Cost in the Long Run</vt:lpstr>
      <vt:lpstr>Producing a Given Output at Minimum Cost</vt:lpstr>
      <vt:lpstr>Input Substitution When an Input Price Change</vt:lpstr>
      <vt:lpstr>Input Substitution When an Input Price Change</vt:lpstr>
      <vt:lpstr>Cost in the Long Run</vt:lpstr>
      <vt:lpstr>Cost in the Long Run</vt:lpstr>
      <vt:lpstr>Cost in the Long Run</vt:lpstr>
      <vt:lpstr>A Firm’s Expansion Path</vt:lpstr>
      <vt:lpstr>Expansion Path &amp; Long-run Costs</vt:lpstr>
      <vt:lpstr>A Firm’s Long-Run Total Cost Curve</vt:lpstr>
      <vt:lpstr>Long-Run Versus Short-Run Cost Curves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Principles of Microeconomics Session 5: On the other side of Tuas  (Production)</dc:title>
  <dc:creator>Jonathan Tan (Assoc Prof)</dc:creator>
  <cp:lastModifiedBy>Jonathan Tan (Assoc Prof)</cp:lastModifiedBy>
  <cp:revision>41</cp:revision>
  <dcterms:created xsi:type="dcterms:W3CDTF">2019-06-04T05:35:08Z</dcterms:created>
  <dcterms:modified xsi:type="dcterms:W3CDTF">2023-09-09T02:46:47Z</dcterms:modified>
</cp:coreProperties>
</file>